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2852400" cx="18288000"/>
  <p:notesSz cx="6858000" cy="9144000"/>
  <p:embeddedFontLst>
    <p:embeddedFont>
      <p:font typeface="Roboto"/>
      <p:bold r:id="rId31"/>
      <p:boldItalic r:id="rId32"/>
    </p:embeddedFont>
    <p:embeddedFont>
      <p:font typeface="Open Sans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37" roundtripDataSignature="AMtx7miudieNe9u6JO9QIekHSRb79st9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OpenSans-regular.fntdata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italic.fntdata"/><Relationship Id="rId12" Type="http://schemas.openxmlformats.org/officeDocument/2006/relationships/slide" Target="slides/slide7.xml"/><Relationship Id="rId34" Type="http://schemas.openxmlformats.org/officeDocument/2006/relationships/font" Target="fonts/OpenSans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0.png"/><Relationship Id="rId4" Type="http://schemas.openxmlformats.org/officeDocument/2006/relationships/image" Target="../media/image30.png"/><Relationship Id="rId5" Type="http://schemas.openxmlformats.org/officeDocument/2006/relationships/image" Target="../media/image51.png"/><Relationship Id="rId6" Type="http://schemas.openxmlformats.org/officeDocument/2006/relationships/image" Target="../media/image32.png"/><Relationship Id="rId7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35.png"/><Relationship Id="rId5" Type="http://schemas.openxmlformats.org/officeDocument/2006/relationships/image" Target="../media/image26.png"/><Relationship Id="rId6" Type="http://schemas.openxmlformats.org/officeDocument/2006/relationships/image" Target="../media/image28.png"/><Relationship Id="rId7" Type="http://schemas.openxmlformats.org/officeDocument/2006/relationships/image" Target="../media/image31.png"/><Relationship Id="rId8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5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Relationship Id="rId4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10.png"/><Relationship Id="rId8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419621" y="1757411"/>
            <a:ext cx="17259300" cy="9475291"/>
            <a:chOff x="0" y="-57150"/>
            <a:chExt cx="4545659" cy="249555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86" name="Google Shape;86;p1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7" name="Google Shape;87;p1"/>
          <p:cNvCxnSpPr/>
          <p:nvPr/>
        </p:nvCxnSpPr>
        <p:spPr>
          <a:xfrm rot="10800000">
            <a:off x="16481425" y="4361293"/>
            <a:ext cx="0" cy="5873524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"/>
          <p:cNvSpPr/>
          <p:nvPr/>
        </p:nvSpPr>
        <p:spPr>
          <a:xfrm>
            <a:off x="9788955" y="5753715"/>
            <a:ext cx="5527257" cy="5527257"/>
          </a:xfrm>
          <a:custGeom>
            <a:rect b="b" l="l" r="r" t="t"/>
            <a:pathLst>
              <a:path extrusionOk="0" h="5527257" w="5527257">
                <a:moveTo>
                  <a:pt x="0" y="0"/>
                </a:moveTo>
                <a:lnTo>
                  <a:pt x="5527257" y="0"/>
                </a:lnTo>
                <a:lnTo>
                  <a:pt x="5527257" y="5527257"/>
                </a:lnTo>
                <a:lnTo>
                  <a:pt x="0" y="5527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11501352" y="2209795"/>
            <a:ext cx="5720116" cy="1268968"/>
          </a:xfrm>
          <a:custGeom>
            <a:rect b="b" l="l" r="r" t="t"/>
            <a:pathLst>
              <a:path extrusionOk="0" h="1268968" w="5720116">
                <a:moveTo>
                  <a:pt x="0" y="0"/>
                </a:moveTo>
                <a:lnTo>
                  <a:pt x="5720115" y="0"/>
                </a:lnTo>
                <a:lnTo>
                  <a:pt x="5720115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2658074" y="5074265"/>
            <a:ext cx="14261762" cy="679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Plataforma de Gestión Clínica Inteligente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028700" y="3392884"/>
            <a:ext cx="10472652" cy="2059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15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Medinfo</a:t>
            </a:r>
            <a:endParaRPr/>
          </a:p>
        </p:txBody>
      </p:sp>
      <p:sp>
        <p:nvSpPr>
          <p:cNvPr id="92" name="Google Shape;92;p1"/>
          <p:cNvSpPr txBox="1"/>
          <p:nvPr/>
        </p:nvSpPr>
        <p:spPr>
          <a:xfrm>
            <a:off x="1201655" y="7757866"/>
            <a:ext cx="7015923" cy="22942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Autores: Mauricio Guzmán – Matías Rodríguez – Rafel Díaz</a:t>
            </a:r>
            <a:endParaRPr/>
          </a:p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Asignatura: Capstone – PTY4614</a:t>
            </a:r>
            <a:endParaRPr/>
          </a:p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Profesor: Lionel Pizarro</a:t>
            </a:r>
            <a:endParaRPr/>
          </a:p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Año: 2025</a:t>
            </a:r>
            <a:endParaRPr/>
          </a:p>
          <a:p>
            <a:pPr indent="0" lvl="0" marL="0" marR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10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252" name="Google Shape;252;p10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53" name="Google Shape;253;p10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4" name="Google Shape;254;p10"/>
          <p:cNvCxnSpPr/>
          <p:nvPr/>
        </p:nvCxnSpPr>
        <p:spPr>
          <a:xfrm>
            <a:off x="514350" y="10267440"/>
            <a:ext cx="172593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" name="Google Shape;255;p10"/>
          <p:cNvSpPr txBox="1"/>
          <p:nvPr/>
        </p:nvSpPr>
        <p:spPr>
          <a:xfrm>
            <a:off x="1028700" y="2400300"/>
            <a:ext cx="15016579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Cronograma</a:t>
            </a:r>
            <a:endParaRPr/>
          </a:p>
        </p:txBody>
      </p:sp>
      <p:pic>
        <p:nvPicPr>
          <p:cNvPr id="256" name="Google Shape;25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700" y="3990325"/>
            <a:ext cx="15833650" cy="518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1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262" name="Google Shape;262;p11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63" name="Google Shape;263;p11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4" name="Google Shape;264;p11"/>
          <p:cNvCxnSpPr/>
          <p:nvPr/>
        </p:nvCxnSpPr>
        <p:spPr>
          <a:xfrm>
            <a:off x="514350" y="10267440"/>
            <a:ext cx="172593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11"/>
          <p:cNvSpPr txBox="1"/>
          <p:nvPr/>
        </p:nvSpPr>
        <p:spPr>
          <a:xfrm>
            <a:off x="864375" y="2067475"/>
            <a:ext cx="15016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Inversión </a:t>
            </a:r>
            <a:endParaRPr/>
          </a:p>
        </p:txBody>
      </p:sp>
      <p:pic>
        <p:nvPicPr>
          <p:cNvPr id="266" name="Google Shape;266;p11" title="Captura de pantalla 2025-12-01 a la(s) 9.57.16 p.m.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425" y="3345138"/>
            <a:ext cx="7143750" cy="452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1" title="Captura de pantalla 2025-12-01 a la(s) 9.57.40 p.m.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4375" y="7869525"/>
            <a:ext cx="718185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1" title="Captura de pantalla 2025-12-01 a la(s) 9.58.15 p.m.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77000" y="1936675"/>
            <a:ext cx="7305675" cy="51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 title="Captura de pantalla 2025-12-01 a la(s) 10.03.35 p.m.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77013" y="9147111"/>
            <a:ext cx="710565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 title="Captura de pantalla 2025-12-01 a la(s) 10.05.31 p.m.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81775" y="7118263"/>
            <a:ext cx="709612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2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276" name="Google Shape;276;p12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77" name="Google Shape;277;p12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78" name="Google Shape;278;p12"/>
          <p:cNvCxnSpPr/>
          <p:nvPr/>
        </p:nvCxnSpPr>
        <p:spPr>
          <a:xfrm>
            <a:off x="514350" y="10267440"/>
            <a:ext cx="172593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9" name="Google Shape;279;p12"/>
          <p:cNvSpPr/>
          <p:nvPr/>
        </p:nvSpPr>
        <p:spPr>
          <a:xfrm>
            <a:off x="9479084" y="8114092"/>
            <a:ext cx="2130185" cy="2031664"/>
          </a:xfrm>
          <a:custGeom>
            <a:rect b="b" l="l" r="r" t="t"/>
            <a:pathLst>
              <a:path extrusionOk="0" h="2031664" w="2130185">
                <a:moveTo>
                  <a:pt x="0" y="0"/>
                </a:moveTo>
                <a:lnTo>
                  <a:pt x="2130185" y="0"/>
                </a:lnTo>
                <a:lnTo>
                  <a:pt x="2130185" y="2031664"/>
                </a:lnTo>
                <a:lnTo>
                  <a:pt x="0" y="20316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0" name="Google Shape;280;p12"/>
          <p:cNvSpPr/>
          <p:nvPr/>
        </p:nvSpPr>
        <p:spPr>
          <a:xfrm>
            <a:off x="8716717" y="2878809"/>
            <a:ext cx="2213588" cy="2412630"/>
          </a:xfrm>
          <a:custGeom>
            <a:rect b="b" l="l" r="r" t="t"/>
            <a:pathLst>
              <a:path extrusionOk="0" h="2412630" w="2213588">
                <a:moveTo>
                  <a:pt x="0" y="0"/>
                </a:moveTo>
                <a:lnTo>
                  <a:pt x="2213588" y="0"/>
                </a:lnTo>
                <a:lnTo>
                  <a:pt x="2213588" y="2412630"/>
                </a:lnTo>
                <a:lnTo>
                  <a:pt x="0" y="24126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p12"/>
          <p:cNvSpPr/>
          <p:nvPr/>
        </p:nvSpPr>
        <p:spPr>
          <a:xfrm>
            <a:off x="14868870" y="3263353"/>
            <a:ext cx="1854245" cy="1854245"/>
          </a:xfrm>
          <a:custGeom>
            <a:rect b="b" l="l" r="r" t="t"/>
            <a:pathLst>
              <a:path extrusionOk="0" h="1854245" w="1854245">
                <a:moveTo>
                  <a:pt x="0" y="0"/>
                </a:moveTo>
                <a:lnTo>
                  <a:pt x="1854245" y="0"/>
                </a:lnTo>
                <a:lnTo>
                  <a:pt x="1854245" y="1854246"/>
                </a:lnTo>
                <a:lnTo>
                  <a:pt x="0" y="1854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2" name="Google Shape;282;p12"/>
          <p:cNvSpPr/>
          <p:nvPr/>
        </p:nvSpPr>
        <p:spPr>
          <a:xfrm>
            <a:off x="11811719" y="3189408"/>
            <a:ext cx="2064997" cy="1928191"/>
          </a:xfrm>
          <a:custGeom>
            <a:rect b="b" l="l" r="r" t="t"/>
            <a:pathLst>
              <a:path extrusionOk="0" h="1928191" w="2064997">
                <a:moveTo>
                  <a:pt x="0" y="0"/>
                </a:moveTo>
                <a:lnTo>
                  <a:pt x="2064997" y="0"/>
                </a:lnTo>
                <a:lnTo>
                  <a:pt x="2064997" y="1928191"/>
                </a:lnTo>
                <a:lnTo>
                  <a:pt x="0" y="19281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12"/>
          <p:cNvSpPr/>
          <p:nvPr/>
        </p:nvSpPr>
        <p:spPr>
          <a:xfrm>
            <a:off x="11033645" y="5744350"/>
            <a:ext cx="2181992" cy="2275872"/>
          </a:xfrm>
          <a:custGeom>
            <a:rect b="b" l="l" r="r" t="t"/>
            <a:pathLst>
              <a:path extrusionOk="0" h="2275872" w="2181992">
                <a:moveTo>
                  <a:pt x="0" y="0"/>
                </a:moveTo>
                <a:lnTo>
                  <a:pt x="2181992" y="0"/>
                </a:lnTo>
                <a:lnTo>
                  <a:pt x="2181992" y="2275871"/>
                </a:lnTo>
                <a:lnTo>
                  <a:pt x="0" y="22758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4" name="Google Shape;284;p12"/>
          <p:cNvSpPr/>
          <p:nvPr/>
        </p:nvSpPr>
        <p:spPr>
          <a:xfrm>
            <a:off x="14362491" y="6122563"/>
            <a:ext cx="3388183" cy="3795318"/>
          </a:xfrm>
          <a:custGeom>
            <a:rect b="b" l="l" r="r" t="t"/>
            <a:pathLst>
              <a:path extrusionOk="0" h="3795318" w="3388183">
                <a:moveTo>
                  <a:pt x="0" y="0"/>
                </a:moveTo>
                <a:lnTo>
                  <a:pt x="3388183" y="0"/>
                </a:lnTo>
                <a:lnTo>
                  <a:pt x="3388183" y="3795317"/>
                </a:lnTo>
                <a:lnTo>
                  <a:pt x="0" y="3795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5" name="Google Shape;285;p12"/>
          <p:cNvSpPr txBox="1"/>
          <p:nvPr/>
        </p:nvSpPr>
        <p:spPr>
          <a:xfrm>
            <a:off x="1028700" y="2946074"/>
            <a:ext cx="7204090" cy="7199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Frontend:</a:t>
            </a:r>
            <a:endParaRPr/>
          </a:p>
          <a:p>
            <a:pPr indent="-316002" lvl="1" marL="632005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7"/>
              <a:buFont typeface="Arial"/>
              <a:buChar char="•"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Angular (Dashboard)</a:t>
            </a:r>
            <a:endParaRPr/>
          </a:p>
          <a:p>
            <a:pPr indent="-316002" lvl="1" marL="632005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7"/>
              <a:buFont typeface="Arial"/>
              <a:buChar char="•"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Ionic (App Pacientes)</a:t>
            </a:r>
            <a:endParaRPr/>
          </a:p>
          <a:p>
            <a:pPr indent="-316002" lvl="1" marL="632005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7"/>
              <a:buFont typeface="Arial"/>
              <a:buChar char="•"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React (Panel Admin)</a:t>
            </a:r>
            <a:endParaRPr/>
          </a:p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Backend:</a:t>
            </a:r>
            <a:endParaRPr/>
          </a:p>
          <a:p>
            <a:pPr indent="-316002" lvl="1" marL="632005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7"/>
              <a:buFont typeface="Arial"/>
              <a:buChar char="•"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Flask REST API</a:t>
            </a:r>
            <a:endParaRPr/>
          </a:p>
          <a:p>
            <a:pPr indent="-316002" lvl="1" marL="632005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7"/>
              <a:buFont typeface="Arial"/>
              <a:buChar char="•"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Validación, seguridad, IA, mensajería</a:t>
            </a:r>
            <a:endParaRPr/>
          </a:p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Base de Datos:</a:t>
            </a:r>
            <a:endParaRPr/>
          </a:p>
          <a:p>
            <a:pPr indent="-316002" lvl="1" marL="632005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7"/>
              <a:buFont typeface="Arial"/>
              <a:buChar char="•"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PostgreSQL (42 tablas)</a:t>
            </a:r>
            <a:endParaRPr/>
          </a:p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Servicios:</a:t>
            </a:r>
            <a:endParaRPr/>
          </a:p>
          <a:p>
            <a:pPr indent="-316002" lvl="1" marL="632005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7"/>
              <a:buFont typeface="Arial"/>
              <a:buChar char="•"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Firebase FCM</a:t>
            </a:r>
            <a:endParaRPr/>
          </a:p>
          <a:p>
            <a:pPr indent="-316002" lvl="1" marL="632005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7"/>
              <a:buFont typeface="Arial"/>
              <a:buChar char="•"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Twilio WhatsApp</a:t>
            </a:r>
            <a:endParaRPr/>
          </a:p>
          <a:p>
            <a:pPr indent="-316002" lvl="1" marL="632005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27"/>
              <a:buFont typeface="Arial"/>
              <a:buChar char="•"/>
            </a:pPr>
            <a:r>
              <a:rPr b="0" i="0" lang="en-US" sz="2927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Gemini IA</a:t>
            </a:r>
            <a:endParaRPr/>
          </a:p>
          <a:p>
            <a:pPr indent="0" lvl="0" marL="0" marR="0" rtl="0" algn="l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7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2"/>
          <p:cNvSpPr txBox="1"/>
          <p:nvPr/>
        </p:nvSpPr>
        <p:spPr>
          <a:xfrm>
            <a:off x="514350" y="1828800"/>
            <a:ext cx="15016579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Arquitectura General</a:t>
            </a:r>
            <a:endParaRPr/>
          </a:p>
        </p:txBody>
      </p:sp>
      <p:grpSp>
        <p:nvGrpSpPr>
          <p:cNvPr id="287" name="Google Shape;287;p12"/>
          <p:cNvGrpSpPr/>
          <p:nvPr/>
        </p:nvGrpSpPr>
        <p:grpSpPr>
          <a:xfrm>
            <a:off x="8042933" y="2957701"/>
            <a:ext cx="189857" cy="7586474"/>
            <a:chOff x="0" y="-28575"/>
            <a:chExt cx="40107" cy="1602650"/>
          </a:xfrm>
        </p:grpSpPr>
        <p:sp>
          <p:nvSpPr>
            <p:cNvPr id="288" name="Google Shape;288;p12"/>
            <p:cNvSpPr/>
            <p:nvPr/>
          </p:nvSpPr>
          <p:spPr>
            <a:xfrm>
              <a:off x="0" y="0"/>
              <a:ext cx="40107" cy="1574075"/>
            </a:xfrm>
            <a:custGeom>
              <a:rect b="b" l="l" r="r" t="t"/>
              <a:pathLst>
                <a:path extrusionOk="0"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289" name="Google Shape;289;p12"/>
            <p:cNvSpPr txBox="1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13"/>
          <p:cNvGrpSpPr/>
          <p:nvPr/>
        </p:nvGrpSpPr>
        <p:grpSpPr>
          <a:xfrm>
            <a:off x="4343017" y="-229850"/>
            <a:ext cx="9722896" cy="12824300"/>
            <a:chOff x="0" y="-76200"/>
            <a:chExt cx="2048610" cy="2702075"/>
          </a:xfrm>
        </p:grpSpPr>
        <p:sp>
          <p:nvSpPr>
            <p:cNvPr id="295" name="Google Shape;295;p13"/>
            <p:cNvSpPr/>
            <p:nvPr/>
          </p:nvSpPr>
          <p:spPr>
            <a:xfrm>
              <a:off x="0" y="0"/>
              <a:ext cx="2048610" cy="2625875"/>
            </a:xfrm>
            <a:custGeom>
              <a:rect b="b" l="l" r="r" t="t"/>
              <a:pathLst>
                <a:path extrusionOk="0" h="2625875" w="2048610">
                  <a:moveTo>
                    <a:pt x="0" y="0"/>
                  </a:moveTo>
                  <a:lnTo>
                    <a:pt x="2048610" y="0"/>
                  </a:lnTo>
                  <a:lnTo>
                    <a:pt x="2048610" y="2625875"/>
                  </a:lnTo>
                  <a:lnTo>
                    <a:pt x="0" y="2625875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96" name="Google Shape;296;p13"/>
            <p:cNvSpPr txBox="1"/>
            <p:nvPr/>
          </p:nvSpPr>
          <p:spPr>
            <a:xfrm>
              <a:off x="0" y="-76200"/>
              <a:ext cx="2048610" cy="2702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3500" lIns="63500" spcFirstLastPara="1" rIns="63500" wrap="square" tIns="63500">
              <a:noAutofit/>
            </a:bodyPr>
            <a:lstStyle/>
            <a:p>
              <a:pPr indent="0" lvl="0" marL="0" marR="0" rtl="0" algn="ctr">
                <a:lnSpc>
                  <a:spcPct val="2430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7" name="Google Shape;297;p13"/>
          <p:cNvGrpSpPr/>
          <p:nvPr/>
        </p:nvGrpSpPr>
        <p:grpSpPr>
          <a:xfrm>
            <a:off x="9037206" y="4501921"/>
            <a:ext cx="106794" cy="4242029"/>
            <a:chOff x="0" y="-19050"/>
            <a:chExt cx="40107" cy="1593125"/>
          </a:xfrm>
        </p:grpSpPr>
        <p:sp>
          <p:nvSpPr>
            <p:cNvPr id="298" name="Google Shape;298;p13"/>
            <p:cNvSpPr/>
            <p:nvPr/>
          </p:nvSpPr>
          <p:spPr>
            <a:xfrm>
              <a:off x="0" y="0"/>
              <a:ext cx="40107" cy="1574075"/>
            </a:xfrm>
            <a:custGeom>
              <a:rect b="b" l="l" r="r" t="t"/>
              <a:pathLst>
                <a:path extrusionOk="0"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299" name="Google Shape;299;p13"/>
            <p:cNvSpPr txBox="1"/>
            <p:nvPr/>
          </p:nvSpPr>
          <p:spPr>
            <a:xfrm>
              <a:off x="0" y="-19050"/>
              <a:ext cx="40107" cy="15931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8575" lIns="28575" spcFirstLastPara="1" rIns="28575" wrap="square" tIns="28575">
              <a:noAutofit/>
            </a:bodyPr>
            <a:lstStyle/>
            <a:p>
              <a:pPr indent="0" lvl="0" marL="0" marR="0" rtl="0" algn="ctr">
                <a:lnSpc>
                  <a:spcPct val="61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p13"/>
          <p:cNvSpPr/>
          <p:nvPr/>
        </p:nvSpPr>
        <p:spPr>
          <a:xfrm>
            <a:off x="6870206" y="672541"/>
            <a:ext cx="4527433" cy="11951513"/>
          </a:xfrm>
          <a:custGeom>
            <a:rect b="b" l="l" r="r" t="t"/>
            <a:pathLst>
              <a:path extrusionOk="0" h="11951513" w="4527433">
                <a:moveTo>
                  <a:pt x="0" y="0"/>
                </a:moveTo>
                <a:lnTo>
                  <a:pt x="4527433" y="0"/>
                </a:lnTo>
                <a:lnTo>
                  <a:pt x="4527433" y="11951513"/>
                </a:lnTo>
                <a:lnTo>
                  <a:pt x="0" y="11951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799" r="-1820" t="0"/>
            </a:stretch>
          </a:blipFill>
          <a:ln>
            <a:noFill/>
          </a:ln>
        </p:spPr>
      </p:sp>
      <p:sp>
        <p:nvSpPr>
          <p:cNvPr id="301" name="Google Shape;301;p13"/>
          <p:cNvSpPr txBox="1"/>
          <p:nvPr/>
        </p:nvSpPr>
        <p:spPr>
          <a:xfrm>
            <a:off x="7800752" y="179427"/>
            <a:ext cx="2807428" cy="4635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1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75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Casos de uso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6" name="Google Shape;306;p14"/>
          <p:cNvCxnSpPr/>
          <p:nvPr/>
        </p:nvCxnSpPr>
        <p:spPr>
          <a:xfrm>
            <a:off x="514350" y="10267440"/>
            <a:ext cx="172593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p14"/>
          <p:cNvSpPr/>
          <p:nvPr/>
        </p:nvSpPr>
        <p:spPr>
          <a:xfrm>
            <a:off x="2524640" y="3013445"/>
            <a:ext cx="13850109" cy="7253995"/>
          </a:xfrm>
          <a:custGeom>
            <a:rect b="b" l="l" r="r" t="t"/>
            <a:pathLst>
              <a:path extrusionOk="0" h="7253995" w="13850109">
                <a:moveTo>
                  <a:pt x="0" y="0"/>
                </a:moveTo>
                <a:lnTo>
                  <a:pt x="13850109" y="0"/>
                </a:lnTo>
                <a:lnTo>
                  <a:pt x="13850109" y="7253995"/>
                </a:lnTo>
                <a:lnTo>
                  <a:pt x="0" y="7253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8" name="Google Shape;308;p14"/>
          <p:cNvSpPr txBox="1"/>
          <p:nvPr/>
        </p:nvSpPr>
        <p:spPr>
          <a:xfrm>
            <a:off x="514350" y="1828800"/>
            <a:ext cx="15016579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Arquitectura logica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15"/>
          <p:cNvGrpSpPr/>
          <p:nvPr/>
        </p:nvGrpSpPr>
        <p:grpSpPr>
          <a:xfrm>
            <a:off x="646172" y="1691144"/>
            <a:ext cx="17259300" cy="9475291"/>
            <a:chOff x="0" y="-57150"/>
            <a:chExt cx="4545659" cy="2495550"/>
          </a:xfrm>
        </p:grpSpPr>
        <p:sp>
          <p:nvSpPr>
            <p:cNvPr id="314" name="Google Shape;314;p15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15" name="Google Shape;315;p15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15"/>
          <p:cNvGrpSpPr/>
          <p:nvPr/>
        </p:nvGrpSpPr>
        <p:grpSpPr>
          <a:xfrm>
            <a:off x="10308520" y="3115934"/>
            <a:ext cx="5421357" cy="8456941"/>
            <a:chOff x="0" y="-57641"/>
            <a:chExt cx="7228477" cy="11275921"/>
          </a:xfrm>
        </p:grpSpPr>
        <p:grpSp>
          <p:nvGrpSpPr>
            <p:cNvPr id="317" name="Google Shape;317;p15"/>
            <p:cNvGrpSpPr/>
            <p:nvPr/>
          </p:nvGrpSpPr>
          <p:grpSpPr>
            <a:xfrm>
              <a:off x="0" y="0"/>
              <a:ext cx="1379090" cy="1379090"/>
              <a:chOff x="0" y="0"/>
              <a:chExt cx="812800" cy="812800"/>
            </a:xfrm>
          </p:grpSpPr>
          <p:sp>
            <p:nvSpPr>
              <p:cNvPr id="318" name="Google Shape;318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9050" lIns="89050" spcFirstLastPara="1" rIns="89050" wrap="square" tIns="8905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0" name="Google Shape;320;p15"/>
            <p:cNvGrpSpPr/>
            <p:nvPr/>
          </p:nvGrpSpPr>
          <p:grpSpPr>
            <a:xfrm>
              <a:off x="1811758" y="-57641"/>
              <a:ext cx="253142" cy="10115298"/>
              <a:chOff x="0" y="-28575"/>
              <a:chExt cx="40107" cy="1602650"/>
            </a:xfrm>
          </p:grpSpPr>
          <p:sp>
            <p:nvSpPr>
              <p:cNvPr id="321" name="Google Shape;321;p15"/>
              <p:cNvSpPr/>
              <p:nvPr/>
            </p:nvSpPr>
            <p:spPr>
              <a:xfrm>
                <a:off x="0" y="0"/>
                <a:ext cx="40107" cy="1574075"/>
              </a:xfrm>
              <a:custGeom>
                <a:rect b="b" l="l" r="r" t="t"/>
                <a:pathLst>
                  <a:path extrusionOk="0" h="1574075" w="40107">
                    <a:moveTo>
                      <a:pt x="0" y="0"/>
                    </a:moveTo>
                    <a:lnTo>
                      <a:pt x="40107" y="0"/>
                    </a:lnTo>
                    <a:lnTo>
                      <a:pt x="40107" y="1574075"/>
                    </a:lnTo>
                    <a:lnTo>
                      <a:pt x="0" y="1574075"/>
                    </a:ln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</p:sp>
          <p:sp>
            <p:nvSpPr>
              <p:cNvPr id="322" name="Google Shape;322;p15"/>
              <p:cNvSpPr txBox="1"/>
              <p:nvPr/>
            </p:nvSpPr>
            <p:spPr>
              <a:xfrm>
                <a:off x="0" y="-28575"/>
                <a:ext cx="40107" cy="16026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0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3" name="Google Shape;323;p15"/>
            <p:cNvGrpSpPr/>
            <p:nvPr/>
          </p:nvGrpSpPr>
          <p:grpSpPr>
            <a:xfrm>
              <a:off x="0" y="5098588"/>
              <a:ext cx="1379090" cy="1379090"/>
              <a:chOff x="0" y="0"/>
              <a:chExt cx="812800" cy="812800"/>
            </a:xfrm>
          </p:grpSpPr>
          <p:sp>
            <p:nvSpPr>
              <p:cNvPr id="324" name="Google Shape;324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9050" lIns="89050" spcFirstLastPara="1" rIns="89050" wrap="square" tIns="8905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6" name="Google Shape;326;p15"/>
            <p:cNvGrpSpPr/>
            <p:nvPr/>
          </p:nvGrpSpPr>
          <p:grpSpPr>
            <a:xfrm>
              <a:off x="22309" y="3389298"/>
              <a:ext cx="1379090" cy="1379090"/>
              <a:chOff x="0" y="0"/>
              <a:chExt cx="812800" cy="812800"/>
            </a:xfrm>
          </p:grpSpPr>
          <p:sp>
            <p:nvSpPr>
              <p:cNvPr id="327" name="Google Shape;327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9050" lIns="89050" spcFirstLastPara="1" rIns="89050" wrap="square" tIns="8905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9" name="Google Shape;329;p15"/>
            <p:cNvGrpSpPr/>
            <p:nvPr/>
          </p:nvGrpSpPr>
          <p:grpSpPr>
            <a:xfrm>
              <a:off x="0" y="8517168"/>
              <a:ext cx="1379090" cy="1379090"/>
              <a:chOff x="0" y="0"/>
              <a:chExt cx="812800" cy="812800"/>
            </a:xfrm>
          </p:grpSpPr>
          <p:sp>
            <p:nvSpPr>
              <p:cNvPr id="330" name="Google Shape;330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9050" lIns="89050" spcFirstLastPara="1" rIns="89050" wrap="square" tIns="8905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2" name="Google Shape;332;p15"/>
            <p:cNvGrpSpPr/>
            <p:nvPr/>
          </p:nvGrpSpPr>
          <p:grpSpPr>
            <a:xfrm>
              <a:off x="0" y="1680008"/>
              <a:ext cx="1379090" cy="1379090"/>
              <a:chOff x="0" y="0"/>
              <a:chExt cx="812800" cy="812800"/>
            </a:xfrm>
          </p:grpSpPr>
          <p:sp>
            <p:nvSpPr>
              <p:cNvPr id="333" name="Google Shape;333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9050" lIns="89050" spcFirstLastPara="1" rIns="89050" wrap="square" tIns="8905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5" name="Google Shape;335;p15"/>
            <p:cNvGrpSpPr/>
            <p:nvPr/>
          </p:nvGrpSpPr>
          <p:grpSpPr>
            <a:xfrm>
              <a:off x="0" y="6807878"/>
              <a:ext cx="1379090" cy="1379090"/>
              <a:chOff x="0" y="0"/>
              <a:chExt cx="812800" cy="812800"/>
            </a:xfrm>
          </p:grpSpPr>
          <p:sp>
            <p:nvSpPr>
              <p:cNvPr id="336" name="Google Shape;33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1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89050" lIns="89050" spcFirstLastPara="1" rIns="89050" wrap="square" tIns="89050">
                <a:noAutofit/>
              </a:bodyPr>
              <a:lstStyle/>
              <a:p>
                <a:pPr indent="0" lvl="0" marL="0" marR="0" rtl="0" algn="ctr">
                  <a:lnSpc>
                    <a:spcPct val="108833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38" name="Google Shape;338;p15"/>
            <p:cNvSpPr/>
            <p:nvPr/>
          </p:nvSpPr>
          <p:spPr>
            <a:xfrm>
              <a:off x="272129" y="1861284"/>
              <a:ext cx="834832" cy="1016538"/>
            </a:xfrm>
            <a:custGeom>
              <a:rect b="b" l="l" r="r" t="t"/>
              <a:pathLst>
                <a:path extrusionOk="0" h="1016538" w="834832">
                  <a:moveTo>
                    <a:pt x="0" y="0"/>
                  </a:moveTo>
                  <a:lnTo>
                    <a:pt x="834832" y="0"/>
                  </a:lnTo>
                  <a:lnTo>
                    <a:pt x="834832" y="1016538"/>
                  </a:lnTo>
                  <a:lnTo>
                    <a:pt x="0" y="101653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9" name="Google Shape;339;p15"/>
            <p:cNvSpPr/>
            <p:nvPr/>
          </p:nvSpPr>
          <p:spPr>
            <a:xfrm>
              <a:off x="213444" y="324733"/>
              <a:ext cx="952202" cy="729625"/>
            </a:xfrm>
            <a:custGeom>
              <a:rect b="b" l="l" r="r" t="t"/>
              <a:pathLst>
                <a:path extrusionOk="0" h="729625" w="952202">
                  <a:moveTo>
                    <a:pt x="0" y="0"/>
                  </a:moveTo>
                  <a:lnTo>
                    <a:pt x="952202" y="0"/>
                  </a:lnTo>
                  <a:lnTo>
                    <a:pt x="952202" y="729625"/>
                  </a:lnTo>
                  <a:lnTo>
                    <a:pt x="0" y="72962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0" name="Google Shape;340;p15"/>
            <p:cNvSpPr/>
            <p:nvPr/>
          </p:nvSpPr>
          <p:spPr>
            <a:xfrm>
              <a:off x="174075" y="3565950"/>
              <a:ext cx="1030941" cy="1025786"/>
            </a:xfrm>
            <a:custGeom>
              <a:rect b="b" l="l" r="r" t="t"/>
              <a:pathLst>
                <a:path extrusionOk="0" h="1025786" w="1030941">
                  <a:moveTo>
                    <a:pt x="0" y="0"/>
                  </a:moveTo>
                  <a:lnTo>
                    <a:pt x="1030941" y="0"/>
                  </a:lnTo>
                  <a:lnTo>
                    <a:pt x="1030941" y="1025786"/>
                  </a:lnTo>
                  <a:lnTo>
                    <a:pt x="0" y="102578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1" name="Google Shape;341;p15"/>
            <p:cNvSpPr/>
            <p:nvPr/>
          </p:nvSpPr>
          <p:spPr>
            <a:xfrm>
              <a:off x="281810" y="5278465"/>
              <a:ext cx="815470" cy="1019337"/>
            </a:xfrm>
            <a:custGeom>
              <a:rect b="b" l="l" r="r" t="t"/>
              <a:pathLst>
                <a:path extrusionOk="0" h="1019337" w="815470">
                  <a:moveTo>
                    <a:pt x="0" y="0"/>
                  </a:moveTo>
                  <a:lnTo>
                    <a:pt x="815470" y="0"/>
                  </a:lnTo>
                  <a:lnTo>
                    <a:pt x="815470" y="1019337"/>
                  </a:lnTo>
                  <a:lnTo>
                    <a:pt x="0" y="10193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2" name="Google Shape;342;p15"/>
            <p:cNvSpPr/>
            <p:nvPr/>
          </p:nvSpPr>
          <p:spPr>
            <a:xfrm>
              <a:off x="213444" y="7065738"/>
              <a:ext cx="1009791" cy="863371"/>
            </a:xfrm>
            <a:custGeom>
              <a:rect b="b" l="l" r="r" t="t"/>
              <a:pathLst>
                <a:path extrusionOk="0" h="863371" w="1009791">
                  <a:moveTo>
                    <a:pt x="0" y="0"/>
                  </a:moveTo>
                  <a:lnTo>
                    <a:pt x="1009791" y="0"/>
                  </a:lnTo>
                  <a:lnTo>
                    <a:pt x="1009791" y="863371"/>
                  </a:lnTo>
                  <a:lnTo>
                    <a:pt x="0" y="86337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3" name="Google Shape;343;p15"/>
            <p:cNvSpPr/>
            <p:nvPr/>
          </p:nvSpPr>
          <p:spPr>
            <a:xfrm>
              <a:off x="150005" y="8872768"/>
              <a:ext cx="1123697" cy="838559"/>
            </a:xfrm>
            <a:custGeom>
              <a:rect b="b" l="l" r="r" t="t"/>
              <a:pathLst>
                <a:path extrusionOk="0" h="838559" w="1123697">
                  <a:moveTo>
                    <a:pt x="0" y="0"/>
                  </a:moveTo>
                  <a:lnTo>
                    <a:pt x="1123698" y="0"/>
                  </a:lnTo>
                  <a:lnTo>
                    <a:pt x="1123698" y="838559"/>
                  </a:lnTo>
                  <a:lnTo>
                    <a:pt x="0" y="83855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4" name="Google Shape;344;p15"/>
            <p:cNvSpPr txBox="1"/>
            <p:nvPr/>
          </p:nvSpPr>
          <p:spPr>
            <a:xfrm>
              <a:off x="1577162" y="145997"/>
              <a:ext cx="5651315" cy="110722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69876" lvl="1" marL="53975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71FF"/>
                </a:buClr>
                <a:buSzPts val="2500"/>
                <a:buFont typeface="Arial"/>
                <a:buChar char="•"/>
              </a:pPr>
              <a:r>
                <a:rPr b="1" i="0" lang="en-US" sz="2500" u="none" cap="none" strike="noStrike">
                  <a:solidFill>
                    <a:srgbClr val="5271FF"/>
                  </a:solidFill>
                  <a:latin typeface="Roboto"/>
                  <a:ea typeface="Roboto"/>
                  <a:cs typeface="Roboto"/>
                  <a:sym typeface="Roboto"/>
                </a:rPr>
                <a:t>Notificaciones push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69876" lvl="1" marL="53975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71FF"/>
                </a:buClr>
                <a:buSzPts val="2500"/>
                <a:buFont typeface="Arial"/>
                <a:buChar char="•"/>
              </a:pPr>
              <a:r>
                <a:rPr b="1" i="0" lang="en-US" sz="2500" u="none" cap="none" strike="noStrike">
                  <a:solidFill>
                    <a:srgbClr val="5271FF"/>
                  </a:solidFill>
                  <a:latin typeface="Roboto"/>
                  <a:ea typeface="Roboto"/>
                  <a:cs typeface="Roboto"/>
                  <a:sym typeface="Roboto"/>
                </a:rPr>
                <a:t>Lecturas biométricas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69876" lvl="1" marL="53975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71FF"/>
                </a:buClr>
                <a:buSzPts val="2500"/>
                <a:buFont typeface="Arial"/>
                <a:buChar char="•"/>
              </a:pPr>
              <a:r>
                <a:rPr b="1" i="0" lang="en-US" sz="2500" u="none" cap="none" strike="noStrike">
                  <a:solidFill>
                    <a:srgbClr val="5271FF"/>
                  </a:solidFill>
                  <a:latin typeface="Roboto"/>
                  <a:ea typeface="Roboto"/>
                  <a:cs typeface="Roboto"/>
                  <a:sym typeface="Roboto"/>
                </a:rPr>
                <a:t>Chat con IA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69876" lvl="1" marL="53975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71FF"/>
                </a:buClr>
                <a:buSzPts val="2500"/>
                <a:buFont typeface="Arial"/>
                <a:buChar char="•"/>
              </a:pPr>
              <a:r>
                <a:rPr b="1" i="0" lang="en-US" sz="2500" u="none" cap="none" strike="noStrike">
                  <a:solidFill>
                    <a:srgbClr val="5271FF"/>
                  </a:solidFill>
                  <a:latin typeface="Roboto"/>
                  <a:ea typeface="Roboto"/>
                  <a:cs typeface="Roboto"/>
                  <a:sym typeface="Roboto"/>
                </a:rPr>
                <a:t>Exámenes y archivos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69876" lvl="1" marL="53975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71FF"/>
                </a:buClr>
                <a:buSzPts val="2500"/>
                <a:buFont typeface="Arial"/>
                <a:buChar char="•"/>
              </a:pPr>
              <a:r>
                <a:rPr b="1" i="0" lang="en-US" sz="2500" u="none" cap="none" strike="noStrike">
                  <a:solidFill>
                    <a:srgbClr val="5271FF"/>
                  </a:solidFill>
                  <a:latin typeface="Roboto"/>
                  <a:ea typeface="Roboto"/>
                  <a:cs typeface="Roboto"/>
                  <a:sym typeface="Roboto"/>
                </a:rPr>
                <a:t>Citas médicas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69876" lvl="1" marL="539751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271FF"/>
                </a:buClr>
                <a:buSzPts val="2500"/>
                <a:buFont typeface="Arial"/>
                <a:buChar char="•"/>
              </a:pPr>
              <a:r>
                <a:rPr b="1" i="0" lang="en-US" sz="2500" u="none" cap="none" strike="noStrike">
                  <a:solidFill>
                    <a:srgbClr val="5271FF"/>
                  </a:solidFill>
                  <a:latin typeface="Roboto"/>
                  <a:ea typeface="Roboto"/>
                  <a:cs typeface="Roboto"/>
                  <a:sym typeface="Roboto"/>
                </a:rPr>
                <a:t>Datos en tiempo real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2500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45" name="Google Shape;345;p15"/>
          <p:cNvSpPr/>
          <p:nvPr/>
        </p:nvSpPr>
        <p:spPr>
          <a:xfrm>
            <a:off x="3827704" y="2991778"/>
            <a:ext cx="3621511" cy="7851514"/>
          </a:xfrm>
          <a:custGeom>
            <a:rect b="b" l="l" r="r" t="t"/>
            <a:pathLst>
              <a:path extrusionOk="0" h="7851514" w="3621511">
                <a:moveTo>
                  <a:pt x="0" y="0"/>
                </a:moveTo>
                <a:lnTo>
                  <a:pt x="3621510" y="0"/>
                </a:lnTo>
                <a:lnTo>
                  <a:pt x="3621510" y="7851514"/>
                </a:lnTo>
                <a:lnTo>
                  <a:pt x="0" y="78515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15"/>
          <p:cNvSpPr txBox="1"/>
          <p:nvPr/>
        </p:nvSpPr>
        <p:spPr>
          <a:xfrm>
            <a:off x="1254434" y="1984335"/>
            <a:ext cx="6362380" cy="692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 Paciente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1" name="Google Shape;351;p16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352" name="Google Shape;352;p16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53" name="Google Shape;353;p16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16"/>
          <p:cNvSpPr txBox="1"/>
          <p:nvPr/>
        </p:nvSpPr>
        <p:spPr>
          <a:xfrm>
            <a:off x="1157691" y="3960545"/>
            <a:ext cx="6028380" cy="7307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70240" lvl="1" marL="74048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Clr>
                <a:srgbClr val="5271FF"/>
              </a:buClr>
              <a:buSzPts val="3429"/>
              <a:buFont typeface="Arial"/>
              <a:buChar char="•"/>
            </a:pPr>
            <a:r>
              <a:rPr b="1" i="0" lang="en-US" sz="3429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Gestión de pacientes</a:t>
            </a:r>
            <a:endParaRPr/>
          </a:p>
          <a:p>
            <a:pPr indent="0" lvl="0" marL="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29" u="none" cap="none" strike="noStrike">
              <a:solidFill>
                <a:srgbClr val="527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0240" lvl="1" marL="74048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Clr>
                <a:srgbClr val="5271FF"/>
              </a:buClr>
              <a:buSzPts val="3429"/>
              <a:buFont typeface="Arial"/>
              <a:buChar char="•"/>
            </a:pPr>
            <a:r>
              <a:rPr b="1" i="0" lang="en-US" sz="3429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Alertas en tiempo real</a:t>
            </a:r>
            <a:endParaRPr/>
          </a:p>
          <a:p>
            <a:pPr indent="0" lvl="0" marL="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29" u="none" cap="none" strike="noStrike">
              <a:solidFill>
                <a:srgbClr val="527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0240" lvl="1" marL="74048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Clr>
                <a:srgbClr val="5271FF"/>
              </a:buClr>
              <a:buSzPts val="3429"/>
              <a:buFont typeface="Arial"/>
              <a:buChar char="•"/>
            </a:pPr>
            <a:r>
              <a:rPr b="1" i="0" lang="en-US" sz="3429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Gráficos</a:t>
            </a:r>
            <a:endParaRPr/>
          </a:p>
          <a:p>
            <a:pPr indent="0" lvl="0" marL="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29" u="none" cap="none" strike="noStrike">
              <a:solidFill>
                <a:srgbClr val="527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0240" lvl="1" marL="74048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Clr>
                <a:srgbClr val="5271FF"/>
              </a:buClr>
              <a:buSzPts val="3429"/>
              <a:buFont typeface="Arial"/>
              <a:buChar char="•"/>
            </a:pPr>
            <a:r>
              <a:rPr b="1" i="0" lang="en-US" sz="3429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Mensajes masivos</a:t>
            </a:r>
            <a:endParaRPr/>
          </a:p>
          <a:p>
            <a:pPr indent="0" lvl="0" marL="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29" u="none" cap="none" strike="noStrike">
              <a:solidFill>
                <a:srgbClr val="527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0240" lvl="1" marL="74048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Clr>
                <a:srgbClr val="5271FF"/>
              </a:buClr>
              <a:buSzPts val="3429"/>
              <a:buFont typeface="Arial"/>
              <a:buChar char="•"/>
            </a:pPr>
            <a:r>
              <a:rPr b="1" i="0" lang="en-US" sz="3429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Citas del día</a:t>
            </a:r>
            <a:endParaRPr/>
          </a:p>
          <a:p>
            <a:pPr indent="0" lvl="0" marL="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29" u="none" cap="none" strike="noStrike">
              <a:solidFill>
                <a:srgbClr val="527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0240" lvl="1" marL="74048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Clr>
                <a:srgbClr val="5271FF"/>
              </a:buClr>
              <a:buSzPts val="3429"/>
              <a:buFont typeface="Arial"/>
              <a:buChar char="•"/>
            </a:pPr>
            <a:r>
              <a:rPr b="1" i="0" lang="en-US" sz="3429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Historial clinico</a:t>
            </a:r>
            <a:endParaRPr/>
          </a:p>
          <a:p>
            <a:pPr indent="0" lvl="0" marL="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29" u="none" cap="none" strike="noStrike">
              <a:solidFill>
                <a:srgbClr val="527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29" u="none" cap="none" strike="noStrike">
              <a:solidFill>
                <a:srgbClr val="527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29" u="none" cap="none" strike="noStrike">
              <a:solidFill>
                <a:srgbClr val="5271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3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429" u="none" cap="none" strike="noStrike">
              <a:solidFill>
                <a:srgbClr val="5271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5" name="Google Shape;355;p16"/>
          <p:cNvGrpSpPr/>
          <p:nvPr/>
        </p:nvGrpSpPr>
        <p:grpSpPr>
          <a:xfrm>
            <a:off x="6404357" y="3111758"/>
            <a:ext cx="189857" cy="7586474"/>
            <a:chOff x="0" y="-28575"/>
            <a:chExt cx="40107" cy="1602650"/>
          </a:xfrm>
        </p:grpSpPr>
        <p:sp>
          <p:nvSpPr>
            <p:cNvPr id="356" name="Google Shape;356;p16"/>
            <p:cNvSpPr/>
            <p:nvPr/>
          </p:nvSpPr>
          <p:spPr>
            <a:xfrm>
              <a:off x="0" y="0"/>
              <a:ext cx="40107" cy="1574075"/>
            </a:xfrm>
            <a:custGeom>
              <a:rect b="b" l="l" r="r" t="t"/>
              <a:pathLst>
                <a:path extrusionOk="0"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357" name="Google Shape;357;p16"/>
            <p:cNvSpPr txBox="1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p16"/>
          <p:cNvSpPr/>
          <p:nvPr/>
        </p:nvSpPr>
        <p:spPr>
          <a:xfrm>
            <a:off x="4641286" y="2973414"/>
            <a:ext cx="714152" cy="547219"/>
          </a:xfrm>
          <a:custGeom>
            <a:rect b="b" l="l" r="r" t="t"/>
            <a:pathLst>
              <a:path extrusionOk="0" h="547219" w="714152">
                <a:moveTo>
                  <a:pt x="0" y="0"/>
                </a:moveTo>
                <a:lnTo>
                  <a:pt x="714152" y="0"/>
                </a:lnTo>
                <a:lnTo>
                  <a:pt x="714152" y="547219"/>
                </a:lnTo>
                <a:lnTo>
                  <a:pt x="0" y="5472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16"/>
          <p:cNvSpPr/>
          <p:nvPr/>
        </p:nvSpPr>
        <p:spPr>
          <a:xfrm>
            <a:off x="4611759" y="5404327"/>
            <a:ext cx="773206" cy="769340"/>
          </a:xfrm>
          <a:custGeom>
            <a:rect b="b" l="l" r="r" t="t"/>
            <a:pathLst>
              <a:path extrusionOk="0" h="769340" w="773206">
                <a:moveTo>
                  <a:pt x="0" y="0"/>
                </a:moveTo>
                <a:lnTo>
                  <a:pt x="773206" y="0"/>
                </a:lnTo>
                <a:lnTo>
                  <a:pt x="773206" y="769340"/>
                </a:lnTo>
                <a:lnTo>
                  <a:pt x="0" y="7693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16"/>
          <p:cNvSpPr/>
          <p:nvPr/>
        </p:nvSpPr>
        <p:spPr>
          <a:xfrm>
            <a:off x="6895606" y="3692948"/>
            <a:ext cx="10265869" cy="6108192"/>
          </a:xfrm>
          <a:custGeom>
            <a:rect b="b" l="l" r="r" t="t"/>
            <a:pathLst>
              <a:path extrusionOk="0" h="6108192" w="10265869">
                <a:moveTo>
                  <a:pt x="0" y="0"/>
                </a:moveTo>
                <a:lnTo>
                  <a:pt x="10265869" y="0"/>
                </a:lnTo>
                <a:lnTo>
                  <a:pt x="10265869" y="6108192"/>
                </a:lnTo>
                <a:lnTo>
                  <a:pt x="0" y="6108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16"/>
          <p:cNvSpPr txBox="1"/>
          <p:nvPr/>
        </p:nvSpPr>
        <p:spPr>
          <a:xfrm>
            <a:off x="1028700" y="2047584"/>
            <a:ext cx="8225895" cy="744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Dashboard Médico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" name="Google Shape;366;p17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367" name="Google Shape;367;p17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68" name="Google Shape;368;p17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9" name="Google Shape;36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800" y="2314575"/>
            <a:ext cx="1463040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8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375" name="Google Shape;375;p18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76" name="Google Shape;376;p18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7" name="Google Shape;3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0230" y="2314575"/>
            <a:ext cx="14607540" cy="822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19"/>
          <p:cNvGrpSpPr/>
          <p:nvPr/>
        </p:nvGrpSpPr>
        <p:grpSpPr>
          <a:xfrm>
            <a:off x="646172" y="1691144"/>
            <a:ext cx="17259300" cy="9475291"/>
            <a:chOff x="0" y="-57150"/>
            <a:chExt cx="4545659" cy="2495550"/>
          </a:xfrm>
        </p:grpSpPr>
        <p:sp>
          <p:nvSpPr>
            <p:cNvPr id="383" name="Google Shape;383;p19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84" name="Google Shape;384;p19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19"/>
          <p:cNvSpPr/>
          <p:nvPr/>
        </p:nvSpPr>
        <p:spPr>
          <a:xfrm>
            <a:off x="13912021" y="5644214"/>
            <a:ext cx="2510169" cy="2397211"/>
          </a:xfrm>
          <a:custGeom>
            <a:rect b="b" l="l" r="r" t="t"/>
            <a:pathLst>
              <a:path extrusionOk="0" h="2397211" w="2510169">
                <a:moveTo>
                  <a:pt x="0" y="0"/>
                </a:moveTo>
                <a:lnTo>
                  <a:pt x="2510169" y="0"/>
                </a:lnTo>
                <a:lnTo>
                  <a:pt x="2510169" y="2397211"/>
                </a:lnTo>
                <a:lnTo>
                  <a:pt x="0" y="23972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19"/>
          <p:cNvSpPr/>
          <p:nvPr/>
        </p:nvSpPr>
        <p:spPr>
          <a:xfrm>
            <a:off x="9502358" y="2940379"/>
            <a:ext cx="3400013" cy="3325831"/>
          </a:xfrm>
          <a:custGeom>
            <a:rect b="b" l="l" r="r" t="t"/>
            <a:pathLst>
              <a:path extrusionOk="0" h="3325831" w="3400013">
                <a:moveTo>
                  <a:pt x="0" y="0"/>
                </a:moveTo>
                <a:lnTo>
                  <a:pt x="3400013" y="0"/>
                </a:lnTo>
                <a:lnTo>
                  <a:pt x="3400013" y="3325831"/>
                </a:lnTo>
                <a:lnTo>
                  <a:pt x="0" y="33258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87" name="Google Shape;387;p19"/>
          <p:cNvGrpSpPr/>
          <p:nvPr/>
        </p:nvGrpSpPr>
        <p:grpSpPr>
          <a:xfrm>
            <a:off x="8306974" y="2957701"/>
            <a:ext cx="189857" cy="7586474"/>
            <a:chOff x="0" y="-28575"/>
            <a:chExt cx="40107" cy="1602650"/>
          </a:xfrm>
        </p:grpSpPr>
        <p:sp>
          <p:nvSpPr>
            <p:cNvPr id="388" name="Google Shape;388;p19"/>
            <p:cNvSpPr/>
            <p:nvPr/>
          </p:nvSpPr>
          <p:spPr>
            <a:xfrm>
              <a:off x="0" y="0"/>
              <a:ext cx="40107" cy="1574075"/>
            </a:xfrm>
            <a:custGeom>
              <a:rect b="b" l="l" r="r" t="t"/>
              <a:pathLst>
                <a:path extrusionOk="0"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389" name="Google Shape;389;p19"/>
            <p:cNvSpPr txBox="1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19"/>
          <p:cNvSpPr/>
          <p:nvPr/>
        </p:nvSpPr>
        <p:spPr>
          <a:xfrm>
            <a:off x="9674867" y="6842819"/>
            <a:ext cx="3054995" cy="3725604"/>
          </a:xfrm>
          <a:custGeom>
            <a:rect b="b" l="l" r="r" t="t"/>
            <a:pathLst>
              <a:path extrusionOk="0" h="3725604" w="3054995">
                <a:moveTo>
                  <a:pt x="0" y="0"/>
                </a:moveTo>
                <a:lnTo>
                  <a:pt x="3054995" y="0"/>
                </a:lnTo>
                <a:lnTo>
                  <a:pt x="3054995" y="3725604"/>
                </a:lnTo>
                <a:lnTo>
                  <a:pt x="0" y="37256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1" name="Google Shape;391;p19"/>
          <p:cNvSpPr txBox="1"/>
          <p:nvPr/>
        </p:nvSpPr>
        <p:spPr>
          <a:xfrm>
            <a:off x="1028700" y="2390775"/>
            <a:ext cx="3718064" cy="692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</a:t>
            </a:r>
            <a:endParaRPr/>
          </a:p>
        </p:txBody>
      </p:sp>
      <p:sp>
        <p:nvSpPr>
          <p:cNvPr id="392" name="Google Shape;392;p19"/>
          <p:cNvSpPr txBox="1"/>
          <p:nvPr/>
        </p:nvSpPr>
        <p:spPr>
          <a:xfrm>
            <a:off x="1028700" y="4319733"/>
            <a:ext cx="7089965" cy="49500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5559" lvl="1" marL="5511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2"/>
              <a:buFont typeface="Arial"/>
              <a:buChar char="•"/>
            </a:pPr>
            <a:r>
              <a:rPr b="0" i="0" lang="en-US" sz="2552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87 endpoints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2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5559" lvl="1" marL="5511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2"/>
              <a:buFont typeface="Arial"/>
              <a:buChar char="•"/>
            </a:pPr>
            <a:r>
              <a:rPr b="0" i="0" lang="en-US" sz="2552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Blueprints por módulo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2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5559" lvl="1" marL="5511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2"/>
              <a:buFont typeface="Arial"/>
              <a:buChar char="•"/>
            </a:pPr>
            <a:r>
              <a:rPr b="0" i="0" lang="en-US" sz="2552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JWT Auth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2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5559" lvl="1" marL="5511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2"/>
              <a:buFont typeface="Arial"/>
              <a:buChar char="•"/>
            </a:pPr>
            <a:r>
              <a:rPr b="0" i="0" lang="en-US" sz="2552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SQLAlchemy ORM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2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5559" lvl="1" marL="5511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2"/>
              <a:buFont typeface="Arial"/>
              <a:buChar char="•"/>
            </a:pPr>
            <a:r>
              <a:rPr b="0" i="0" lang="en-US" sz="2552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Alembic para migraciones</a:t>
            </a:r>
            <a:endParaRPr/>
          </a:p>
          <a:p>
            <a:pPr indent="0" lvl="0" marL="0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2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5559" lvl="1" marL="551118" marR="0" rtl="0" algn="l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2"/>
              <a:buFont typeface="Arial"/>
              <a:buChar char="•"/>
            </a:pPr>
            <a:r>
              <a:rPr b="0" i="0" lang="en-US" sz="2552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Manejo de roles: paciente / médico / admin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"/>
          <p:cNvGrpSpPr/>
          <p:nvPr/>
        </p:nvGrpSpPr>
        <p:grpSpPr>
          <a:xfrm>
            <a:off x="514350" y="1395909"/>
            <a:ext cx="17259300" cy="9475291"/>
            <a:chOff x="0" y="-57150"/>
            <a:chExt cx="4545659" cy="2495550"/>
          </a:xfrm>
        </p:grpSpPr>
        <p:sp>
          <p:nvSpPr>
            <p:cNvPr id="98" name="Google Shape;98;p2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99" name="Google Shape;99;p2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0" name="Google Shape;100;p2"/>
          <p:cNvCxnSpPr/>
          <p:nvPr/>
        </p:nvCxnSpPr>
        <p:spPr>
          <a:xfrm rot="10800000">
            <a:off x="16481425" y="4361293"/>
            <a:ext cx="0" cy="5873524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" name="Google Shape;101;p2"/>
          <p:cNvSpPr txBox="1"/>
          <p:nvPr/>
        </p:nvSpPr>
        <p:spPr>
          <a:xfrm>
            <a:off x="6426226" y="2773615"/>
            <a:ext cx="5435547" cy="7219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1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Integrantes del equipo</a:t>
            </a:r>
            <a:endParaRPr/>
          </a:p>
        </p:txBody>
      </p:sp>
      <p:sp>
        <p:nvSpPr>
          <p:cNvPr id="102" name="Google Shape;102;p2"/>
          <p:cNvSpPr txBox="1"/>
          <p:nvPr/>
        </p:nvSpPr>
        <p:spPr>
          <a:xfrm>
            <a:off x="3156563" y="8722052"/>
            <a:ext cx="2511028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Matías Rodríguez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7887643" y="8722052"/>
            <a:ext cx="2512715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Mauricio Guzmán</a:t>
            </a:r>
            <a:endParaRPr/>
          </a:p>
        </p:txBody>
      </p:sp>
      <p:sp>
        <p:nvSpPr>
          <p:cNvPr id="104" name="Google Shape;104;p2"/>
          <p:cNvSpPr txBox="1"/>
          <p:nvPr/>
        </p:nvSpPr>
        <p:spPr>
          <a:xfrm>
            <a:off x="12900542" y="8722052"/>
            <a:ext cx="1616869" cy="4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Rafael Díaz</a:t>
            </a:r>
            <a:endParaRPr/>
          </a:p>
        </p:txBody>
      </p:sp>
      <p:grpSp>
        <p:nvGrpSpPr>
          <p:cNvPr id="105" name="Google Shape;105;p2"/>
          <p:cNvGrpSpPr/>
          <p:nvPr/>
        </p:nvGrpSpPr>
        <p:grpSpPr>
          <a:xfrm>
            <a:off x="2808199" y="4825497"/>
            <a:ext cx="3207756" cy="3207756"/>
            <a:chOff x="0" y="0"/>
            <a:chExt cx="4277007" cy="4277007"/>
          </a:xfrm>
        </p:grpSpPr>
        <p:grpSp>
          <p:nvGrpSpPr>
            <p:cNvPr id="106" name="Google Shape;106;p2"/>
            <p:cNvGrpSpPr/>
            <p:nvPr/>
          </p:nvGrpSpPr>
          <p:grpSpPr>
            <a:xfrm>
              <a:off x="0" y="0"/>
              <a:ext cx="4277007" cy="4277007"/>
              <a:chOff x="0" y="0"/>
              <a:chExt cx="812800" cy="812800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151B8"/>
                  </a:gs>
                  <a:gs pos="50000">
                    <a:srgbClr val="0151B8">
                      <a:alpha val="23921"/>
                    </a:srgbClr>
                  </a:gs>
                  <a:gs pos="100000">
                    <a:srgbClr val="0151B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" name="Google Shape;108;p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2600" lIns="42600" spcFirstLastPara="1" rIns="42600" wrap="square" tIns="426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9" name="Google Shape;109;p2"/>
            <p:cNvSpPr/>
            <p:nvPr/>
          </p:nvSpPr>
          <p:spPr>
            <a:xfrm>
              <a:off x="264432" y="264432"/>
              <a:ext cx="3748143" cy="3748143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161" r="-160" t="0"/>
              </a:stretch>
            </a:blipFill>
            <a:ln cap="sq" cmpd="sng" w="1238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" name="Google Shape;110;p2"/>
          <p:cNvGrpSpPr/>
          <p:nvPr/>
        </p:nvGrpSpPr>
        <p:grpSpPr>
          <a:xfrm>
            <a:off x="7456649" y="4825497"/>
            <a:ext cx="3207756" cy="3207756"/>
            <a:chOff x="0" y="0"/>
            <a:chExt cx="4277007" cy="4277007"/>
          </a:xfrm>
        </p:grpSpPr>
        <p:grpSp>
          <p:nvGrpSpPr>
            <p:cNvPr id="111" name="Google Shape;111;p2"/>
            <p:cNvGrpSpPr/>
            <p:nvPr/>
          </p:nvGrpSpPr>
          <p:grpSpPr>
            <a:xfrm>
              <a:off x="0" y="0"/>
              <a:ext cx="4277007" cy="4277007"/>
              <a:chOff x="0" y="0"/>
              <a:chExt cx="812800" cy="812800"/>
            </a:xfrm>
          </p:grpSpPr>
          <p:sp>
            <p:nvSpPr>
              <p:cNvPr id="112" name="Google Shape;112;p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151B8"/>
                  </a:gs>
                  <a:gs pos="50000">
                    <a:srgbClr val="0151B8">
                      <a:alpha val="23921"/>
                    </a:srgbClr>
                  </a:gs>
                  <a:gs pos="100000">
                    <a:srgbClr val="0151B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2600" lIns="42600" spcFirstLastPara="1" rIns="42600" wrap="square" tIns="426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" name="Google Shape;114;p2"/>
            <p:cNvSpPr/>
            <p:nvPr/>
          </p:nvSpPr>
          <p:spPr>
            <a:xfrm>
              <a:off x="264432" y="264432"/>
              <a:ext cx="3748143" cy="3748143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-159" l="0" r="0" t="-159"/>
              </a:stretch>
            </a:blipFill>
            <a:ln cap="sq" cmpd="sng" w="1238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2"/>
          <p:cNvGrpSpPr/>
          <p:nvPr/>
        </p:nvGrpSpPr>
        <p:grpSpPr>
          <a:xfrm>
            <a:off x="12105099" y="4825497"/>
            <a:ext cx="3207756" cy="3207756"/>
            <a:chOff x="0" y="0"/>
            <a:chExt cx="4277007" cy="4277007"/>
          </a:xfrm>
        </p:grpSpPr>
        <p:grpSp>
          <p:nvGrpSpPr>
            <p:cNvPr id="116" name="Google Shape;116;p2"/>
            <p:cNvGrpSpPr/>
            <p:nvPr/>
          </p:nvGrpSpPr>
          <p:grpSpPr>
            <a:xfrm>
              <a:off x="0" y="0"/>
              <a:ext cx="4277007" cy="4277007"/>
              <a:chOff x="0" y="0"/>
              <a:chExt cx="812800" cy="812800"/>
            </a:xfrm>
          </p:grpSpPr>
          <p:sp>
            <p:nvSpPr>
              <p:cNvPr id="117" name="Google Shape;117;p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151B8"/>
                  </a:gs>
                  <a:gs pos="50000">
                    <a:srgbClr val="0151B8">
                      <a:alpha val="23921"/>
                    </a:srgbClr>
                  </a:gs>
                  <a:gs pos="100000">
                    <a:srgbClr val="0151B8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2600" lIns="42600" spcFirstLastPara="1" rIns="42600" wrap="square" tIns="426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9" name="Google Shape;119;p2"/>
            <p:cNvSpPr/>
            <p:nvPr/>
          </p:nvSpPr>
          <p:spPr>
            <a:xfrm rot="-18000">
              <a:off x="264432" y="264432"/>
              <a:ext cx="3748143" cy="3748143"/>
            </a:xfrm>
            <a:custGeom>
              <a:rect b="b" l="l" r="r" t="t"/>
              <a:pathLst>
                <a:path extrusionOk="0" h="812800" w="812800">
                  <a:moveTo>
                    <a:pt x="408528" y="6"/>
                  </a:moveTo>
                  <a:cubicBezTo>
                    <a:pt x="184082" y="-1170"/>
                    <a:pt x="1181" y="179827"/>
                    <a:pt x="6" y="404272"/>
                  </a:cubicBezTo>
                  <a:cubicBezTo>
                    <a:pt x="-1170" y="628718"/>
                    <a:pt x="179827" y="811619"/>
                    <a:pt x="404272" y="812794"/>
                  </a:cubicBezTo>
                  <a:cubicBezTo>
                    <a:pt x="628718" y="813970"/>
                    <a:pt x="811619" y="632973"/>
                    <a:pt x="812794" y="408528"/>
                  </a:cubicBezTo>
                  <a:cubicBezTo>
                    <a:pt x="813970" y="184082"/>
                    <a:pt x="632973" y="1181"/>
                    <a:pt x="408528" y="6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47259" l="-1903" r="-29" t="-5734"/>
              </a:stretch>
            </a:blipFill>
            <a:ln cap="sq" cmpd="sng" w="1238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" name="Google Shape;397;p20"/>
          <p:cNvGrpSpPr/>
          <p:nvPr/>
        </p:nvGrpSpPr>
        <p:grpSpPr>
          <a:xfrm>
            <a:off x="646172" y="1691144"/>
            <a:ext cx="17259300" cy="9475291"/>
            <a:chOff x="0" y="-57150"/>
            <a:chExt cx="4545659" cy="2495550"/>
          </a:xfrm>
        </p:grpSpPr>
        <p:sp>
          <p:nvSpPr>
            <p:cNvPr id="398" name="Google Shape;398;p20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399" name="Google Shape;399;p20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0" name="Google Shape;400;p20"/>
          <p:cNvSpPr/>
          <p:nvPr/>
        </p:nvSpPr>
        <p:spPr>
          <a:xfrm>
            <a:off x="8521625" y="2422485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1" name="Google Shape;401;p20"/>
          <p:cNvSpPr/>
          <p:nvPr/>
        </p:nvSpPr>
        <p:spPr>
          <a:xfrm>
            <a:off x="13534246" y="6081106"/>
            <a:ext cx="3312414" cy="4114800"/>
          </a:xfrm>
          <a:custGeom>
            <a:rect b="b" l="l" r="r" t="t"/>
            <a:pathLst>
              <a:path extrusionOk="0" h="4114800" w="3312414">
                <a:moveTo>
                  <a:pt x="0" y="0"/>
                </a:moveTo>
                <a:lnTo>
                  <a:pt x="3312414" y="0"/>
                </a:lnTo>
                <a:lnTo>
                  <a:pt x="33124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2" name="Google Shape;402;p20"/>
          <p:cNvSpPr txBox="1"/>
          <p:nvPr/>
        </p:nvSpPr>
        <p:spPr>
          <a:xfrm>
            <a:off x="1028700" y="2390775"/>
            <a:ext cx="3718064" cy="692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Seguridad</a:t>
            </a:r>
            <a:endParaRPr/>
          </a:p>
        </p:txBody>
      </p:sp>
      <p:sp>
        <p:nvSpPr>
          <p:cNvPr id="403" name="Google Shape;403;p20"/>
          <p:cNvSpPr txBox="1"/>
          <p:nvPr/>
        </p:nvSpPr>
        <p:spPr>
          <a:xfrm>
            <a:off x="1028700" y="4150272"/>
            <a:ext cx="5612798" cy="5414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Autenticación con JWT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Roles y permisos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Tokens expirables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CORS seguro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Validación estricta de datos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 para comunicación cifrada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4" name="Google Shape;404;p20"/>
          <p:cNvGrpSpPr/>
          <p:nvPr/>
        </p:nvGrpSpPr>
        <p:grpSpPr>
          <a:xfrm>
            <a:off x="7486633" y="2837652"/>
            <a:ext cx="189857" cy="7586474"/>
            <a:chOff x="0" y="-28575"/>
            <a:chExt cx="40107" cy="1602650"/>
          </a:xfrm>
        </p:grpSpPr>
        <p:sp>
          <p:nvSpPr>
            <p:cNvPr id="405" name="Google Shape;405;p20"/>
            <p:cNvSpPr/>
            <p:nvPr/>
          </p:nvSpPr>
          <p:spPr>
            <a:xfrm>
              <a:off x="0" y="0"/>
              <a:ext cx="40107" cy="1574075"/>
            </a:xfrm>
            <a:custGeom>
              <a:rect b="b" l="l" r="r" t="t"/>
              <a:pathLst>
                <a:path extrusionOk="0"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406" name="Google Shape;406;p20"/>
            <p:cNvSpPr txBox="1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" name="Google Shape;411;p21"/>
          <p:cNvGrpSpPr/>
          <p:nvPr/>
        </p:nvGrpSpPr>
        <p:grpSpPr>
          <a:xfrm>
            <a:off x="646172" y="1691144"/>
            <a:ext cx="17259300" cy="9475291"/>
            <a:chOff x="0" y="-57150"/>
            <a:chExt cx="4545659" cy="2495550"/>
          </a:xfrm>
        </p:grpSpPr>
        <p:sp>
          <p:nvSpPr>
            <p:cNvPr id="412" name="Google Shape;412;p21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413" name="Google Shape;413;p21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4" name="Google Shape;414;p21"/>
          <p:cNvGrpSpPr/>
          <p:nvPr/>
        </p:nvGrpSpPr>
        <p:grpSpPr>
          <a:xfrm>
            <a:off x="8534685" y="2947526"/>
            <a:ext cx="189857" cy="7586474"/>
            <a:chOff x="0" y="-28575"/>
            <a:chExt cx="40107" cy="1602650"/>
          </a:xfrm>
        </p:grpSpPr>
        <p:sp>
          <p:nvSpPr>
            <p:cNvPr id="415" name="Google Shape;415;p21"/>
            <p:cNvSpPr/>
            <p:nvPr/>
          </p:nvSpPr>
          <p:spPr>
            <a:xfrm>
              <a:off x="0" y="0"/>
              <a:ext cx="40107" cy="1574075"/>
            </a:xfrm>
            <a:custGeom>
              <a:rect b="b" l="l" r="r" t="t"/>
              <a:pathLst>
                <a:path extrusionOk="0"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416" name="Google Shape;416;p21"/>
            <p:cNvSpPr txBox="1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21"/>
          <p:cNvSpPr/>
          <p:nvPr/>
        </p:nvSpPr>
        <p:spPr>
          <a:xfrm>
            <a:off x="9489057" y="2314575"/>
            <a:ext cx="4114800" cy="4114800"/>
          </a:xfrm>
          <a:custGeom>
            <a:rect b="b" l="l" r="r" t="t"/>
            <a:pathLst>
              <a:path extrusionOk="0"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8" name="Google Shape;418;p21"/>
          <p:cNvSpPr/>
          <p:nvPr/>
        </p:nvSpPr>
        <p:spPr>
          <a:xfrm>
            <a:off x="12655038" y="6419200"/>
            <a:ext cx="4716103" cy="4114800"/>
          </a:xfrm>
          <a:custGeom>
            <a:rect b="b" l="l" r="r" t="t"/>
            <a:pathLst>
              <a:path extrusionOk="0" h="4114800" w="4716103">
                <a:moveTo>
                  <a:pt x="0" y="0"/>
                </a:moveTo>
                <a:lnTo>
                  <a:pt x="4716104" y="0"/>
                </a:lnTo>
                <a:lnTo>
                  <a:pt x="4716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9" name="Google Shape;419;p21"/>
          <p:cNvSpPr txBox="1"/>
          <p:nvPr/>
        </p:nvSpPr>
        <p:spPr>
          <a:xfrm>
            <a:off x="1028700" y="2390775"/>
            <a:ext cx="5088594" cy="692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Base de Datos</a:t>
            </a:r>
            <a:endParaRPr/>
          </a:p>
        </p:txBody>
      </p:sp>
      <p:sp>
        <p:nvSpPr>
          <p:cNvPr id="420" name="Google Shape;420;p21"/>
          <p:cNvSpPr txBox="1"/>
          <p:nvPr/>
        </p:nvSpPr>
        <p:spPr>
          <a:xfrm>
            <a:off x="1028700" y="4150272"/>
            <a:ext cx="7134387" cy="5414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PostgreSQL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42 tablas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Relación 1:N para historiales, citas, archivos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Índices compuestos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Constraints y cascadas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Auditoría con logs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22"/>
          <p:cNvGrpSpPr/>
          <p:nvPr/>
        </p:nvGrpSpPr>
        <p:grpSpPr>
          <a:xfrm>
            <a:off x="646172" y="1691144"/>
            <a:ext cx="17259300" cy="9475291"/>
            <a:chOff x="0" y="-57150"/>
            <a:chExt cx="4545659" cy="2495550"/>
          </a:xfrm>
        </p:grpSpPr>
        <p:sp>
          <p:nvSpPr>
            <p:cNvPr id="426" name="Google Shape;426;p22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427" name="Google Shape;427;p22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8" name="Google Shape;428;p22"/>
          <p:cNvGrpSpPr/>
          <p:nvPr/>
        </p:nvGrpSpPr>
        <p:grpSpPr>
          <a:xfrm>
            <a:off x="8534685" y="2947526"/>
            <a:ext cx="189857" cy="7586474"/>
            <a:chOff x="0" y="-28575"/>
            <a:chExt cx="40107" cy="1602650"/>
          </a:xfrm>
        </p:grpSpPr>
        <p:sp>
          <p:nvSpPr>
            <p:cNvPr id="429" name="Google Shape;429;p22"/>
            <p:cNvSpPr/>
            <p:nvPr/>
          </p:nvSpPr>
          <p:spPr>
            <a:xfrm>
              <a:off x="0" y="0"/>
              <a:ext cx="40107" cy="1574075"/>
            </a:xfrm>
            <a:custGeom>
              <a:rect b="b" l="l" r="r" t="t"/>
              <a:pathLst>
                <a:path extrusionOk="0"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430" name="Google Shape;430;p22"/>
            <p:cNvSpPr txBox="1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p22"/>
          <p:cNvSpPr/>
          <p:nvPr/>
        </p:nvSpPr>
        <p:spPr>
          <a:xfrm>
            <a:off x="7459504" y="1285875"/>
            <a:ext cx="3368992" cy="10287000"/>
          </a:xfrm>
          <a:custGeom>
            <a:rect b="b" l="l" r="r" t="t"/>
            <a:pathLst>
              <a:path extrusionOk="0" h="10287000" w="3368992">
                <a:moveTo>
                  <a:pt x="0" y="0"/>
                </a:moveTo>
                <a:lnTo>
                  <a:pt x="3368992" y="0"/>
                </a:lnTo>
                <a:lnTo>
                  <a:pt x="33689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p22"/>
          <p:cNvSpPr txBox="1"/>
          <p:nvPr/>
        </p:nvSpPr>
        <p:spPr>
          <a:xfrm>
            <a:off x="1028700" y="2390775"/>
            <a:ext cx="5088594" cy="692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Diagrama EDR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7" name="Google Shape;437;p23"/>
          <p:cNvGrpSpPr/>
          <p:nvPr/>
        </p:nvGrpSpPr>
        <p:grpSpPr>
          <a:xfrm>
            <a:off x="646172" y="1691144"/>
            <a:ext cx="17259300" cy="9475291"/>
            <a:chOff x="0" y="-57150"/>
            <a:chExt cx="4545659" cy="2495550"/>
          </a:xfrm>
        </p:grpSpPr>
        <p:sp>
          <p:nvSpPr>
            <p:cNvPr id="438" name="Google Shape;438;p23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439" name="Google Shape;439;p23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0" name="Google Shape;440;p23"/>
          <p:cNvGrpSpPr/>
          <p:nvPr/>
        </p:nvGrpSpPr>
        <p:grpSpPr>
          <a:xfrm>
            <a:off x="7938102" y="2883036"/>
            <a:ext cx="189857" cy="7586474"/>
            <a:chOff x="0" y="-28575"/>
            <a:chExt cx="40107" cy="1602650"/>
          </a:xfrm>
        </p:grpSpPr>
        <p:sp>
          <p:nvSpPr>
            <p:cNvPr id="441" name="Google Shape;441;p23"/>
            <p:cNvSpPr/>
            <p:nvPr/>
          </p:nvSpPr>
          <p:spPr>
            <a:xfrm>
              <a:off x="0" y="0"/>
              <a:ext cx="40107" cy="1574075"/>
            </a:xfrm>
            <a:custGeom>
              <a:rect b="b" l="l" r="r" t="t"/>
              <a:pathLst>
                <a:path extrusionOk="0"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442" name="Google Shape;442;p23"/>
            <p:cNvSpPr txBox="1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23"/>
          <p:cNvSpPr/>
          <p:nvPr/>
        </p:nvSpPr>
        <p:spPr>
          <a:xfrm>
            <a:off x="9144000" y="7189450"/>
            <a:ext cx="3517405" cy="3354725"/>
          </a:xfrm>
          <a:custGeom>
            <a:rect b="b" l="l" r="r" t="t"/>
            <a:pathLst>
              <a:path extrusionOk="0" h="3354725" w="3517405">
                <a:moveTo>
                  <a:pt x="0" y="0"/>
                </a:moveTo>
                <a:lnTo>
                  <a:pt x="3517405" y="0"/>
                </a:lnTo>
                <a:lnTo>
                  <a:pt x="3517405" y="3354725"/>
                </a:lnTo>
                <a:lnTo>
                  <a:pt x="0" y="33547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4" name="Google Shape;444;p23"/>
          <p:cNvSpPr/>
          <p:nvPr/>
        </p:nvSpPr>
        <p:spPr>
          <a:xfrm>
            <a:off x="13680580" y="5585233"/>
            <a:ext cx="2561281" cy="2575329"/>
          </a:xfrm>
          <a:custGeom>
            <a:rect b="b" l="l" r="r" t="t"/>
            <a:pathLst>
              <a:path extrusionOk="0" h="2575329" w="2561281">
                <a:moveTo>
                  <a:pt x="0" y="0"/>
                </a:moveTo>
                <a:lnTo>
                  <a:pt x="2561281" y="0"/>
                </a:lnTo>
                <a:lnTo>
                  <a:pt x="2561281" y="2575329"/>
                </a:lnTo>
                <a:lnTo>
                  <a:pt x="0" y="25753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p23"/>
          <p:cNvSpPr/>
          <p:nvPr/>
        </p:nvSpPr>
        <p:spPr>
          <a:xfrm>
            <a:off x="9449068" y="3082792"/>
            <a:ext cx="3336192" cy="3136020"/>
          </a:xfrm>
          <a:custGeom>
            <a:rect b="b" l="l" r="r" t="t"/>
            <a:pathLst>
              <a:path extrusionOk="0" h="3136020" w="3336192">
                <a:moveTo>
                  <a:pt x="0" y="0"/>
                </a:moveTo>
                <a:lnTo>
                  <a:pt x="3336191" y="0"/>
                </a:lnTo>
                <a:lnTo>
                  <a:pt x="3336191" y="3136020"/>
                </a:lnTo>
                <a:lnTo>
                  <a:pt x="0" y="31360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6" name="Google Shape;446;p23"/>
          <p:cNvSpPr txBox="1"/>
          <p:nvPr/>
        </p:nvSpPr>
        <p:spPr>
          <a:xfrm>
            <a:off x="1028700" y="2390775"/>
            <a:ext cx="6491371" cy="692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Servicios Externos</a:t>
            </a:r>
            <a:endParaRPr/>
          </a:p>
        </p:txBody>
      </p:sp>
      <p:sp>
        <p:nvSpPr>
          <p:cNvPr id="447" name="Google Shape;447;p23"/>
          <p:cNvSpPr txBox="1"/>
          <p:nvPr/>
        </p:nvSpPr>
        <p:spPr>
          <a:xfrm>
            <a:off x="1152054" y="4150272"/>
            <a:ext cx="5692495" cy="67718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Firebase FCM: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Notificaciones push instantáneas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Twilio WhatsApp: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Alertas críticas por WhatsApp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76195" lvl="1" marL="552393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58"/>
              <a:buFont typeface="Arial"/>
              <a:buChar char="•"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Gemini IA: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Chat clínico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Planes alimenticios personalizados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58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Respuestas médicas contextualizadas</a:t>
            </a:r>
            <a:endParaRPr/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58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2" name="Google Shape;452;p24"/>
          <p:cNvGrpSpPr/>
          <p:nvPr/>
        </p:nvGrpSpPr>
        <p:grpSpPr>
          <a:xfrm>
            <a:off x="646172" y="1691144"/>
            <a:ext cx="17259300" cy="9475291"/>
            <a:chOff x="0" y="-57150"/>
            <a:chExt cx="4545659" cy="2495550"/>
          </a:xfrm>
        </p:grpSpPr>
        <p:sp>
          <p:nvSpPr>
            <p:cNvPr id="453" name="Google Shape;453;p24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454" name="Google Shape;454;p24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24"/>
          <p:cNvSpPr/>
          <p:nvPr/>
        </p:nvSpPr>
        <p:spPr>
          <a:xfrm>
            <a:off x="10590624" y="5394877"/>
            <a:ext cx="4104513" cy="4114800"/>
          </a:xfrm>
          <a:custGeom>
            <a:rect b="b" l="l" r="r" t="t"/>
            <a:pathLst>
              <a:path extrusionOk="0" h="4114800" w="4104513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6" name="Google Shape;456;p24"/>
          <p:cNvSpPr/>
          <p:nvPr/>
        </p:nvSpPr>
        <p:spPr>
          <a:xfrm>
            <a:off x="3082415" y="6429375"/>
            <a:ext cx="5899355" cy="4114800"/>
          </a:xfrm>
          <a:custGeom>
            <a:rect b="b" l="l" r="r" t="t"/>
            <a:pathLst>
              <a:path extrusionOk="0" h="4114800" w="5899355">
                <a:moveTo>
                  <a:pt x="0" y="0"/>
                </a:moveTo>
                <a:lnTo>
                  <a:pt x="5899355" y="0"/>
                </a:lnTo>
                <a:lnTo>
                  <a:pt x="5899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7" name="Google Shape;457;p24"/>
          <p:cNvSpPr txBox="1"/>
          <p:nvPr/>
        </p:nvSpPr>
        <p:spPr>
          <a:xfrm>
            <a:off x="1028700" y="2390775"/>
            <a:ext cx="6491371" cy="692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4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Conclusión</a:t>
            </a:r>
            <a:endParaRPr/>
          </a:p>
        </p:txBody>
      </p:sp>
      <p:sp>
        <p:nvSpPr>
          <p:cNvPr id="458" name="Google Shape;458;p24"/>
          <p:cNvSpPr txBox="1"/>
          <p:nvPr/>
        </p:nvSpPr>
        <p:spPr>
          <a:xfrm>
            <a:off x="739461" y="3666556"/>
            <a:ext cx="16809078" cy="1728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1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MedInfo es un sistema clínico moderno, seguro y altamente escalable, preparado para pilotaje inmediato en un CESFAM.</a:t>
            </a:r>
            <a:endParaRPr/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1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Integra IA, monitoreo, mensajería, dashboard médico y una arquitectura profesional de nivel empresarial.</a:t>
            </a:r>
            <a:endParaRPr/>
          </a:p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1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5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464" name="Google Shape;464;p25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465" name="Google Shape;465;p25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66" name="Google Shape;466;p25"/>
          <p:cNvCxnSpPr/>
          <p:nvPr/>
        </p:nvCxnSpPr>
        <p:spPr>
          <a:xfrm rot="10800000">
            <a:off x="16481425" y="4361293"/>
            <a:ext cx="0" cy="5873524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7" name="Google Shape;467;p25"/>
          <p:cNvSpPr txBox="1"/>
          <p:nvPr/>
        </p:nvSpPr>
        <p:spPr>
          <a:xfrm>
            <a:off x="1612036" y="3706812"/>
            <a:ext cx="10472652" cy="2059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15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Gracias por su</a:t>
            </a:r>
            <a:endParaRPr/>
          </a:p>
        </p:txBody>
      </p:sp>
      <p:sp>
        <p:nvSpPr>
          <p:cNvPr id="468" name="Google Shape;468;p25"/>
          <p:cNvSpPr txBox="1"/>
          <p:nvPr/>
        </p:nvSpPr>
        <p:spPr>
          <a:xfrm>
            <a:off x="1612036" y="5054116"/>
            <a:ext cx="10472652" cy="20592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15" u="none" cap="none" strike="noStrike">
                <a:solidFill>
                  <a:srgbClr val="5271FF"/>
                </a:solidFill>
                <a:latin typeface="Roboto"/>
                <a:ea typeface="Roboto"/>
                <a:cs typeface="Roboto"/>
                <a:sym typeface="Roboto"/>
              </a:rPr>
              <a:t>atención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3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125" name="Google Shape;125;p3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26" name="Google Shape;126;p3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3"/>
          <p:cNvSpPr/>
          <p:nvPr/>
        </p:nvSpPr>
        <p:spPr>
          <a:xfrm>
            <a:off x="514350" y="1787197"/>
            <a:ext cx="6348228" cy="9271328"/>
          </a:xfrm>
          <a:custGeom>
            <a:rect b="b" l="l" r="r" t="t"/>
            <a:pathLst>
              <a:path extrusionOk="0" h="1436371" w="983507">
                <a:moveTo>
                  <a:pt x="0" y="0"/>
                </a:moveTo>
                <a:lnTo>
                  <a:pt x="983507" y="0"/>
                </a:lnTo>
                <a:lnTo>
                  <a:pt x="983507" y="1436371"/>
                </a:lnTo>
                <a:lnTo>
                  <a:pt x="0" y="1436371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9597" r="-59599" t="0"/>
            </a:stretch>
          </a:blipFill>
          <a:ln>
            <a:noFill/>
          </a:ln>
        </p:spPr>
      </p:sp>
      <p:grpSp>
        <p:nvGrpSpPr>
          <p:cNvPr id="128" name="Google Shape;128;p3"/>
          <p:cNvGrpSpPr/>
          <p:nvPr/>
        </p:nvGrpSpPr>
        <p:grpSpPr>
          <a:xfrm>
            <a:off x="514350" y="1583234"/>
            <a:ext cx="6348228" cy="9475291"/>
            <a:chOff x="0" y="-57150"/>
            <a:chExt cx="1671961" cy="2495550"/>
          </a:xfrm>
        </p:grpSpPr>
        <p:sp>
          <p:nvSpPr>
            <p:cNvPr id="129" name="Google Shape;129;p3"/>
            <p:cNvSpPr/>
            <p:nvPr/>
          </p:nvSpPr>
          <p:spPr>
            <a:xfrm>
              <a:off x="0" y="0"/>
              <a:ext cx="1671961" cy="2438400"/>
            </a:xfrm>
            <a:custGeom>
              <a:rect b="b" l="l" r="r" t="t"/>
              <a:pathLst>
                <a:path extrusionOk="0" h="2438400" w="1671961">
                  <a:moveTo>
                    <a:pt x="0" y="0"/>
                  </a:moveTo>
                  <a:lnTo>
                    <a:pt x="1671961" y="0"/>
                  </a:lnTo>
                  <a:lnTo>
                    <a:pt x="167196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5271FF">
                <a:alpha val="49803"/>
              </a:srgbClr>
            </a:solidFill>
            <a:ln>
              <a:noFill/>
            </a:ln>
          </p:spPr>
        </p:sp>
        <p:sp>
          <p:nvSpPr>
            <p:cNvPr id="130" name="Google Shape;130;p3"/>
            <p:cNvSpPr txBox="1"/>
            <p:nvPr/>
          </p:nvSpPr>
          <p:spPr>
            <a:xfrm>
              <a:off x="0" y="-57150"/>
              <a:ext cx="1671961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p3"/>
          <p:cNvSpPr txBox="1"/>
          <p:nvPr/>
        </p:nvSpPr>
        <p:spPr>
          <a:xfrm>
            <a:off x="9059576" y="4534207"/>
            <a:ext cx="7593299" cy="1019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/>
          </a:p>
        </p:txBody>
      </p:sp>
      <p:sp>
        <p:nvSpPr>
          <p:cNvPr id="132" name="Google Shape;132;p3"/>
          <p:cNvSpPr txBox="1"/>
          <p:nvPr/>
        </p:nvSpPr>
        <p:spPr>
          <a:xfrm>
            <a:off x="9059576" y="5968692"/>
            <a:ext cx="7593299" cy="2127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MedInfo es una plataforma digital que integra una app móvil para pacientes, un dashboard profesional para médicos y un backend seguro. Su objetivo es mejorar la comunicación, la gestión clínica y la prevención de riesgos en salud.</a:t>
            </a:r>
            <a:endParaRPr/>
          </a:p>
          <a:p>
            <a:pPr indent="0" lvl="0" marL="0" marR="0" rtl="0" algn="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4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138" name="Google Shape;138;p4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39" name="Google Shape;139;p4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" name="Google Shape;140;p4"/>
          <p:cNvSpPr txBox="1"/>
          <p:nvPr/>
        </p:nvSpPr>
        <p:spPr>
          <a:xfrm>
            <a:off x="1005434" y="2409825"/>
            <a:ext cx="17282566" cy="7990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01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868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¿Qué problema estamos resolviendo?</a:t>
            </a:r>
            <a:endParaRPr/>
          </a:p>
        </p:txBody>
      </p:sp>
      <p:sp>
        <p:nvSpPr>
          <p:cNvPr id="141" name="Google Shape;141;p4"/>
          <p:cNvSpPr txBox="1"/>
          <p:nvPr/>
        </p:nvSpPr>
        <p:spPr>
          <a:xfrm>
            <a:off x="9363976" y="4824289"/>
            <a:ext cx="7895324" cy="4093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4385" lvl="1" marL="50877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6"/>
              <a:buFont typeface="Arial"/>
              <a:buChar char="•"/>
            </a:pPr>
            <a:r>
              <a:rPr b="1" i="0" lang="en-US" sz="2356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Sistemas médicos fragmentados y obsoletos.</a:t>
            </a:r>
            <a:endParaRPr/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56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54385" lvl="1" marL="50877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6"/>
              <a:buFont typeface="Arial"/>
              <a:buChar char="•"/>
            </a:pPr>
            <a:r>
              <a:rPr b="1" i="0" lang="en-US" sz="2356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Comunicación débil entre médico y paciente.</a:t>
            </a:r>
            <a:endParaRPr/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56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54385" lvl="1" marL="50877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6"/>
              <a:buFont typeface="Arial"/>
              <a:buChar char="•"/>
            </a:pPr>
            <a:r>
              <a:rPr b="1" i="0" lang="en-US" sz="2356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Pérdida de información clínica.</a:t>
            </a:r>
            <a:endParaRPr/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56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54385" lvl="1" marL="50877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6"/>
              <a:buFont typeface="Arial"/>
              <a:buChar char="•"/>
            </a:pPr>
            <a:r>
              <a:rPr b="1" i="0" lang="en-US" sz="2356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Agendas saturadas por falta de seguimiento digital.</a:t>
            </a:r>
            <a:endParaRPr/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56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54385" lvl="1" marL="50877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56"/>
              <a:buFont typeface="Arial"/>
              <a:buChar char="•"/>
            </a:pPr>
            <a:r>
              <a:rPr b="1" i="0" lang="en-US" sz="2356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Brechas de seguridad en datos sensibles.</a:t>
            </a:r>
            <a:endParaRPr/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356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4"/>
          <p:cNvSpPr/>
          <p:nvPr/>
        </p:nvSpPr>
        <p:spPr>
          <a:xfrm>
            <a:off x="1213161" y="4411428"/>
            <a:ext cx="6969854" cy="4975918"/>
          </a:xfrm>
          <a:custGeom>
            <a:rect b="b" l="l" r="r" t="t"/>
            <a:pathLst>
              <a:path extrusionOk="0" h="4975918" w="6969854">
                <a:moveTo>
                  <a:pt x="0" y="0"/>
                </a:moveTo>
                <a:lnTo>
                  <a:pt x="6969854" y="0"/>
                </a:lnTo>
                <a:lnTo>
                  <a:pt x="6969854" y="4975918"/>
                </a:lnTo>
                <a:lnTo>
                  <a:pt x="0" y="49759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0436" l="0" r="0" t="-29629"/>
            </a:stretch>
          </a:blipFill>
          <a:ln>
            <a:noFill/>
          </a:ln>
        </p:spPr>
      </p:sp>
      <p:grpSp>
        <p:nvGrpSpPr>
          <p:cNvPr id="143" name="Google Shape;143;p4"/>
          <p:cNvGrpSpPr/>
          <p:nvPr/>
        </p:nvGrpSpPr>
        <p:grpSpPr>
          <a:xfrm>
            <a:off x="8954143" y="3215683"/>
            <a:ext cx="189857" cy="7586474"/>
            <a:chOff x="0" y="-28575"/>
            <a:chExt cx="40107" cy="1602650"/>
          </a:xfrm>
        </p:grpSpPr>
        <p:sp>
          <p:nvSpPr>
            <p:cNvPr id="144" name="Google Shape;144;p4"/>
            <p:cNvSpPr/>
            <p:nvPr/>
          </p:nvSpPr>
          <p:spPr>
            <a:xfrm>
              <a:off x="0" y="0"/>
              <a:ext cx="40107" cy="1574075"/>
            </a:xfrm>
            <a:custGeom>
              <a:rect b="b" l="l" r="r" t="t"/>
              <a:pathLst>
                <a:path extrusionOk="0"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145" name="Google Shape;145;p4"/>
            <p:cNvSpPr txBox="1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5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151" name="Google Shape;151;p5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52" name="Google Shape;152;p5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3" name="Google Shape;153;p5"/>
          <p:cNvCxnSpPr/>
          <p:nvPr/>
        </p:nvCxnSpPr>
        <p:spPr>
          <a:xfrm>
            <a:off x="514350" y="10267440"/>
            <a:ext cx="172593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" name="Google Shape;154;p5"/>
          <p:cNvSpPr/>
          <p:nvPr/>
        </p:nvSpPr>
        <p:spPr>
          <a:xfrm>
            <a:off x="2004283" y="3449307"/>
            <a:ext cx="6356958" cy="6356958"/>
          </a:xfrm>
          <a:custGeom>
            <a:rect b="b" l="l" r="r" t="t"/>
            <a:pathLst>
              <a:path extrusionOk="0"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5"/>
          <p:cNvSpPr txBox="1"/>
          <p:nvPr/>
        </p:nvSpPr>
        <p:spPr>
          <a:xfrm>
            <a:off x="1028700" y="2400300"/>
            <a:ext cx="15016579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Nuestra solución</a:t>
            </a:r>
            <a:endParaRPr/>
          </a:p>
        </p:txBody>
      </p:sp>
      <p:sp>
        <p:nvSpPr>
          <p:cNvPr id="156" name="Google Shape;156;p5"/>
          <p:cNvSpPr txBox="1"/>
          <p:nvPr/>
        </p:nvSpPr>
        <p:spPr>
          <a:xfrm>
            <a:off x="9734550" y="3947619"/>
            <a:ext cx="9129272" cy="53127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Centralización de datos clínicos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99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Comunicación directa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99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Alertas y monitoreo en tiempo real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99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Recomendaciones con IA (Gemini)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99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Notificaciones push y WhatsApp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99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1" i="0" lang="en-US" sz="2499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Información ordenada y accesible</a:t>
            </a:r>
            <a:endParaRPr/>
          </a:p>
          <a:p>
            <a:pPr indent="0" lvl="0" marL="0" marR="0" rtl="0" algn="l">
              <a:lnSpc>
                <a:spcPct val="1639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99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57" name="Google Shape;157;p5"/>
          <p:cNvGrpSpPr/>
          <p:nvPr/>
        </p:nvGrpSpPr>
        <p:grpSpPr>
          <a:xfrm>
            <a:off x="8954143" y="2957701"/>
            <a:ext cx="189857" cy="7586474"/>
            <a:chOff x="0" y="-28575"/>
            <a:chExt cx="40107" cy="1602650"/>
          </a:xfrm>
        </p:grpSpPr>
        <p:sp>
          <p:nvSpPr>
            <p:cNvPr id="158" name="Google Shape;158;p5"/>
            <p:cNvSpPr/>
            <p:nvPr/>
          </p:nvSpPr>
          <p:spPr>
            <a:xfrm>
              <a:off x="0" y="0"/>
              <a:ext cx="40107" cy="1574075"/>
            </a:xfrm>
            <a:custGeom>
              <a:rect b="b" l="l" r="r" t="t"/>
              <a:pathLst>
                <a:path extrusionOk="0"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159" name="Google Shape;159;p5"/>
            <p:cNvSpPr txBox="1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6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165" name="Google Shape;165;p6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66" name="Google Shape;166;p6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7" name="Google Shape;167;p6"/>
          <p:cNvCxnSpPr/>
          <p:nvPr/>
        </p:nvCxnSpPr>
        <p:spPr>
          <a:xfrm>
            <a:off x="514350" y="10267440"/>
            <a:ext cx="172593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8" name="Google Shape;168;p6"/>
          <p:cNvSpPr txBox="1"/>
          <p:nvPr/>
        </p:nvSpPr>
        <p:spPr>
          <a:xfrm>
            <a:off x="1527862" y="6780200"/>
            <a:ext cx="12976920" cy="2622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6" lvl="1" marL="53975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Dashboard profesional (médicos)</a:t>
            </a:r>
            <a:endParaRPr/>
          </a:p>
          <a:p>
            <a:pPr indent="-269876" lvl="1" marL="53975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App móvil (pacientes)</a:t>
            </a:r>
            <a:endParaRPr/>
          </a:p>
          <a:p>
            <a:pPr indent="-269876" lvl="1" marL="53975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Monitoreo biométrico en tiempo real</a:t>
            </a:r>
            <a:endParaRPr/>
          </a:p>
          <a:p>
            <a:pPr indent="-269876" lvl="1" marL="53975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Gestión documental</a:t>
            </a:r>
            <a:endParaRPr/>
          </a:p>
          <a:p>
            <a:pPr indent="-269876" lvl="1" marL="53975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Comunicación instantánea</a:t>
            </a:r>
            <a:endParaRPr/>
          </a:p>
          <a:p>
            <a:pPr indent="-269876" lvl="1" marL="53975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Con criterios de seguridad ISO 27001, escalabilidad y experiencia de usuario por roles.</a:t>
            </a:r>
            <a:endParaRPr/>
          </a:p>
        </p:txBody>
      </p:sp>
      <p:grpSp>
        <p:nvGrpSpPr>
          <p:cNvPr id="169" name="Google Shape;169;p6"/>
          <p:cNvGrpSpPr/>
          <p:nvPr/>
        </p:nvGrpSpPr>
        <p:grpSpPr>
          <a:xfrm>
            <a:off x="10474115" y="3284112"/>
            <a:ext cx="124484" cy="5069626"/>
            <a:chOff x="0" y="-28575"/>
            <a:chExt cx="26297" cy="1070964"/>
          </a:xfrm>
        </p:grpSpPr>
        <p:sp>
          <p:nvSpPr>
            <p:cNvPr id="170" name="Google Shape;170;p6"/>
            <p:cNvSpPr/>
            <p:nvPr/>
          </p:nvSpPr>
          <p:spPr>
            <a:xfrm>
              <a:off x="0" y="0"/>
              <a:ext cx="26297" cy="1042389"/>
            </a:xfrm>
            <a:custGeom>
              <a:rect b="b" l="l" r="r" t="t"/>
              <a:pathLst>
                <a:path extrusionOk="0" h="1042389" w="26297">
                  <a:moveTo>
                    <a:pt x="0" y="0"/>
                  </a:moveTo>
                  <a:lnTo>
                    <a:pt x="26297" y="0"/>
                  </a:lnTo>
                  <a:lnTo>
                    <a:pt x="26297" y="1042389"/>
                  </a:lnTo>
                  <a:lnTo>
                    <a:pt x="0" y="1042389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171" name="Google Shape;171;p6"/>
            <p:cNvSpPr txBox="1"/>
            <p:nvPr/>
          </p:nvSpPr>
          <p:spPr>
            <a:xfrm>
              <a:off x="0" y="-28575"/>
              <a:ext cx="26297" cy="10709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6"/>
          <p:cNvSpPr/>
          <p:nvPr/>
        </p:nvSpPr>
        <p:spPr>
          <a:xfrm>
            <a:off x="11131999" y="3858908"/>
            <a:ext cx="6424238" cy="4055300"/>
          </a:xfrm>
          <a:custGeom>
            <a:rect b="b" l="l" r="r" t="t"/>
            <a:pathLst>
              <a:path extrusionOk="0" h="4055300" w="6424238">
                <a:moveTo>
                  <a:pt x="0" y="0"/>
                </a:moveTo>
                <a:lnTo>
                  <a:pt x="6424238" y="0"/>
                </a:lnTo>
                <a:lnTo>
                  <a:pt x="6424238" y="4055300"/>
                </a:lnTo>
                <a:lnTo>
                  <a:pt x="0" y="4055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6"/>
          <p:cNvSpPr txBox="1"/>
          <p:nvPr/>
        </p:nvSpPr>
        <p:spPr>
          <a:xfrm>
            <a:off x="1028700" y="2400300"/>
            <a:ext cx="10926381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Objetivos generales 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1028700" y="4348150"/>
            <a:ext cx="8907943" cy="1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Desarrollar e implementar un sistema integral de gestión médica que mejore la comunicación médico–paciente y la administración de información clínica mediante: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7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180" name="Google Shape;180;p7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181" name="Google Shape;181;p7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2" name="Google Shape;182;p7"/>
          <p:cNvCxnSpPr/>
          <p:nvPr/>
        </p:nvCxnSpPr>
        <p:spPr>
          <a:xfrm>
            <a:off x="514350" y="3515891"/>
            <a:ext cx="172593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83" name="Google Shape;183;p7"/>
          <p:cNvGrpSpPr/>
          <p:nvPr/>
        </p:nvGrpSpPr>
        <p:grpSpPr>
          <a:xfrm>
            <a:off x="9404803" y="3932298"/>
            <a:ext cx="5848312" cy="1971369"/>
            <a:chOff x="0" y="-370332"/>
            <a:chExt cx="7797749" cy="2628491"/>
          </a:xfrm>
        </p:grpSpPr>
        <p:grpSp>
          <p:nvGrpSpPr>
            <p:cNvPr id="184" name="Google Shape;184;p7"/>
            <p:cNvGrpSpPr/>
            <p:nvPr/>
          </p:nvGrpSpPr>
          <p:grpSpPr>
            <a:xfrm>
              <a:off x="0" y="-370332"/>
              <a:ext cx="7797749" cy="2628491"/>
              <a:chOff x="0" y="-57150"/>
              <a:chExt cx="1203356" cy="405631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0" y="0"/>
                <a:ext cx="1203356" cy="348481"/>
              </a:xfrm>
              <a:custGeom>
                <a:rect b="b" l="l" r="r" t="t"/>
                <a:pathLst>
                  <a:path extrusionOk="0" h="348481" w="1203356">
                    <a:moveTo>
                      <a:pt x="25855" y="0"/>
                    </a:moveTo>
                    <a:lnTo>
                      <a:pt x="1177501" y="0"/>
                    </a:lnTo>
                    <a:cubicBezTo>
                      <a:pt x="1191781" y="0"/>
                      <a:pt x="1203356" y="11576"/>
                      <a:pt x="1203356" y="25855"/>
                    </a:cubicBezTo>
                    <a:lnTo>
                      <a:pt x="1203356" y="322626"/>
                    </a:lnTo>
                    <a:cubicBezTo>
                      <a:pt x="1203356" y="329483"/>
                      <a:pt x="1200632" y="336060"/>
                      <a:pt x="1195784" y="340909"/>
                    </a:cubicBezTo>
                    <a:cubicBezTo>
                      <a:pt x="1190935" y="345757"/>
                      <a:pt x="1184358" y="348481"/>
                      <a:pt x="1177501" y="348481"/>
                    </a:cubicBezTo>
                    <a:lnTo>
                      <a:pt x="25855" y="348481"/>
                    </a:lnTo>
                    <a:cubicBezTo>
                      <a:pt x="18998" y="348481"/>
                      <a:pt x="12422" y="345757"/>
                      <a:pt x="7573" y="340909"/>
                    </a:cubicBezTo>
                    <a:cubicBezTo>
                      <a:pt x="2724" y="336060"/>
                      <a:pt x="0" y="329483"/>
                      <a:pt x="0" y="322626"/>
                    </a:cubicBezTo>
                    <a:lnTo>
                      <a:pt x="0" y="25855"/>
                    </a:lnTo>
                    <a:cubicBezTo>
                      <a:pt x="0" y="18998"/>
                      <a:pt x="2724" y="12422"/>
                      <a:pt x="7573" y="7573"/>
                    </a:cubicBezTo>
                    <a:cubicBezTo>
                      <a:pt x="12422" y="2724"/>
                      <a:pt x="18998" y="0"/>
                      <a:pt x="25855" y="0"/>
                    </a:cubicBezTo>
                    <a:close/>
                  </a:path>
                </a:pathLst>
              </a:custGeom>
              <a:solidFill>
                <a:srgbClr val="5271FF">
                  <a:alpha val="2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7"/>
              <p:cNvSpPr txBox="1"/>
              <p:nvPr/>
            </p:nvSpPr>
            <p:spPr>
              <a:xfrm>
                <a:off x="0" y="-57150"/>
                <a:ext cx="1203356" cy="4056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7" name="Google Shape;187;p7"/>
            <p:cNvSpPr txBox="1"/>
            <p:nvPr/>
          </p:nvSpPr>
          <p:spPr>
            <a:xfrm>
              <a:off x="209425" y="165996"/>
              <a:ext cx="7378898" cy="18690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2. Seguridad ISO 27001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Autenticación JWT por roles.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Control de acceso granular.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Auditoría completa y cifrado en tránsito y reposo.</a:t>
              </a:r>
              <a:endParaRPr/>
            </a:p>
          </p:txBody>
        </p:sp>
      </p:grpSp>
      <p:grpSp>
        <p:nvGrpSpPr>
          <p:cNvPr id="188" name="Google Shape;188;p7"/>
          <p:cNvGrpSpPr/>
          <p:nvPr/>
        </p:nvGrpSpPr>
        <p:grpSpPr>
          <a:xfrm>
            <a:off x="9026510" y="6048670"/>
            <a:ext cx="6224209" cy="2314575"/>
            <a:chOff x="0" y="-370332"/>
            <a:chExt cx="8298945" cy="3086100"/>
          </a:xfrm>
        </p:grpSpPr>
        <p:grpSp>
          <p:nvGrpSpPr>
            <p:cNvPr id="189" name="Google Shape;189;p7"/>
            <p:cNvGrpSpPr/>
            <p:nvPr/>
          </p:nvGrpSpPr>
          <p:grpSpPr>
            <a:xfrm>
              <a:off x="0" y="-370332"/>
              <a:ext cx="8298945" cy="3086100"/>
              <a:chOff x="0" y="-57150"/>
              <a:chExt cx="1280701" cy="476250"/>
            </a:xfrm>
          </p:grpSpPr>
          <p:sp>
            <p:nvSpPr>
              <p:cNvPr id="190" name="Google Shape;190;p7"/>
              <p:cNvSpPr/>
              <p:nvPr/>
            </p:nvSpPr>
            <p:spPr>
              <a:xfrm>
                <a:off x="0" y="0"/>
                <a:ext cx="1280701" cy="419100"/>
              </a:xfrm>
              <a:custGeom>
                <a:rect b="b" l="l" r="r" t="t"/>
                <a:pathLst>
                  <a:path extrusionOk="0" h="419100" w="1280701">
                    <a:moveTo>
                      <a:pt x="24294" y="0"/>
                    </a:moveTo>
                    <a:lnTo>
                      <a:pt x="1256407" y="0"/>
                    </a:lnTo>
                    <a:cubicBezTo>
                      <a:pt x="1269824" y="0"/>
                      <a:pt x="1280701" y="10877"/>
                      <a:pt x="1280701" y="24294"/>
                    </a:cubicBezTo>
                    <a:lnTo>
                      <a:pt x="1280701" y="394806"/>
                    </a:lnTo>
                    <a:cubicBezTo>
                      <a:pt x="1280701" y="401249"/>
                      <a:pt x="1278141" y="407429"/>
                      <a:pt x="1273585" y="411985"/>
                    </a:cubicBezTo>
                    <a:cubicBezTo>
                      <a:pt x="1269029" y="416540"/>
                      <a:pt x="1262850" y="419100"/>
                      <a:pt x="1256407" y="419100"/>
                    </a:cubicBezTo>
                    <a:lnTo>
                      <a:pt x="24294" y="419100"/>
                    </a:lnTo>
                    <a:cubicBezTo>
                      <a:pt x="17851" y="419100"/>
                      <a:pt x="11671" y="416540"/>
                      <a:pt x="7115" y="411985"/>
                    </a:cubicBezTo>
                    <a:cubicBezTo>
                      <a:pt x="2560" y="407429"/>
                      <a:pt x="0" y="401249"/>
                      <a:pt x="0" y="394806"/>
                    </a:cubicBezTo>
                    <a:lnTo>
                      <a:pt x="0" y="24294"/>
                    </a:lnTo>
                    <a:cubicBezTo>
                      <a:pt x="0" y="17851"/>
                      <a:pt x="2560" y="11671"/>
                      <a:pt x="7115" y="7115"/>
                    </a:cubicBezTo>
                    <a:cubicBezTo>
                      <a:pt x="11671" y="2560"/>
                      <a:pt x="17851" y="0"/>
                      <a:pt x="24294" y="0"/>
                    </a:cubicBezTo>
                    <a:close/>
                  </a:path>
                </a:pathLst>
              </a:custGeom>
              <a:solidFill>
                <a:srgbClr val="5271FF">
                  <a:alpha val="29803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7"/>
              <p:cNvSpPr txBox="1"/>
              <p:nvPr/>
            </p:nvSpPr>
            <p:spPr>
              <a:xfrm>
                <a:off x="0" y="-57150"/>
                <a:ext cx="1280700" cy="476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2" name="Google Shape;192;p7"/>
            <p:cNvSpPr txBox="1"/>
            <p:nvPr/>
          </p:nvSpPr>
          <p:spPr>
            <a:xfrm>
              <a:off x="209425" y="143809"/>
              <a:ext cx="7914283" cy="2338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4. Infraestructura y DevOps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Despliegue en Azure App Service.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CI/CD automatizado.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Monitoreo, alertas, respaldos y plan de recuperación.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Disponibilidad superior al 99,5%.</a:t>
              </a:r>
              <a:endParaRPr/>
            </a:p>
          </p:txBody>
        </p:sp>
      </p:grpSp>
      <p:grpSp>
        <p:nvGrpSpPr>
          <p:cNvPr id="193" name="Google Shape;193;p7"/>
          <p:cNvGrpSpPr/>
          <p:nvPr/>
        </p:nvGrpSpPr>
        <p:grpSpPr>
          <a:xfrm>
            <a:off x="2880216" y="6056747"/>
            <a:ext cx="5848312" cy="2314575"/>
            <a:chOff x="0" y="-370332"/>
            <a:chExt cx="7797749" cy="3086100"/>
          </a:xfrm>
        </p:grpSpPr>
        <p:grpSp>
          <p:nvGrpSpPr>
            <p:cNvPr id="194" name="Google Shape;194;p7"/>
            <p:cNvGrpSpPr/>
            <p:nvPr/>
          </p:nvGrpSpPr>
          <p:grpSpPr>
            <a:xfrm>
              <a:off x="0" y="-370332"/>
              <a:ext cx="7797749" cy="3086100"/>
              <a:chOff x="0" y="-57150"/>
              <a:chExt cx="1203356" cy="476250"/>
            </a:xfrm>
          </p:grpSpPr>
          <p:sp>
            <p:nvSpPr>
              <p:cNvPr id="195" name="Google Shape;195;p7"/>
              <p:cNvSpPr/>
              <p:nvPr/>
            </p:nvSpPr>
            <p:spPr>
              <a:xfrm>
                <a:off x="0" y="0"/>
                <a:ext cx="1203356" cy="419100"/>
              </a:xfrm>
              <a:custGeom>
                <a:rect b="b" l="l" r="r" t="t"/>
                <a:pathLst>
                  <a:path extrusionOk="0" h="419100" w="1203356">
                    <a:moveTo>
                      <a:pt x="25855" y="0"/>
                    </a:moveTo>
                    <a:lnTo>
                      <a:pt x="1177501" y="0"/>
                    </a:lnTo>
                    <a:cubicBezTo>
                      <a:pt x="1191781" y="0"/>
                      <a:pt x="1203356" y="11576"/>
                      <a:pt x="1203356" y="25855"/>
                    </a:cubicBezTo>
                    <a:lnTo>
                      <a:pt x="1203356" y="393245"/>
                    </a:lnTo>
                    <a:cubicBezTo>
                      <a:pt x="1203356" y="400102"/>
                      <a:pt x="1200632" y="406678"/>
                      <a:pt x="1195784" y="411527"/>
                    </a:cubicBezTo>
                    <a:cubicBezTo>
                      <a:pt x="1190935" y="416376"/>
                      <a:pt x="1184358" y="419100"/>
                      <a:pt x="1177501" y="419100"/>
                    </a:cubicBezTo>
                    <a:lnTo>
                      <a:pt x="25855" y="419100"/>
                    </a:lnTo>
                    <a:cubicBezTo>
                      <a:pt x="18998" y="419100"/>
                      <a:pt x="12422" y="416376"/>
                      <a:pt x="7573" y="411527"/>
                    </a:cubicBezTo>
                    <a:cubicBezTo>
                      <a:pt x="2724" y="406678"/>
                      <a:pt x="0" y="400102"/>
                      <a:pt x="0" y="393245"/>
                    </a:cubicBezTo>
                    <a:lnTo>
                      <a:pt x="0" y="25855"/>
                    </a:lnTo>
                    <a:cubicBezTo>
                      <a:pt x="0" y="18998"/>
                      <a:pt x="2724" y="12422"/>
                      <a:pt x="7573" y="7573"/>
                    </a:cubicBezTo>
                    <a:cubicBezTo>
                      <a:pt x="12422" y="2724"/>
                      <a:pt x="18998" y="0"/>
                      <a:pt x="25855" y="0"/>
                    </a:cubicBezTo>
                    <a:close/>
                  </a:path>
                </a:pathLst>
              </a:custGeom>
              <a:solidFill>
                <a:srgbClr val="5271FF">
                  <a:alpha val="2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7"/>
              <p:cNvSpPr txBox="1"/>
              <p:nvPr/>
            </p:nvSpPr>
            <p:spPr>
              <a:xfrm>
                <a:off x="0" y="-57150"/>
                <a:ext cx="1203356" cy="476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7" name="Google Shape;197;p7"/>
            <p:cNvSpPr txBox="1"/>
            <p:nvPr/>
          </p:nvSpPr>
          <p:spPr>
            <a:xfrm>
              <a:off x="387920" y="158172"/>
              <a:ext cx="7021909" cy="2338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3. Experiencia de Usuario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Interfaces responsivas e intuitivas.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Notificaciones en tiempo real.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Soporte offline con sincronización automática.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Sistema de archivos clínicos sin límite.</a:t>
              </a:r>
              <a:endParaRPr/>
            </a:p>
          </p:txBody>
        </p:sp>
      </p:grpSp>
      <p:grpSp>
        <p:nvGrpSpPr>
          <p:cNvPr id="198" name="Google Shape;198;p7"/>
          <p:cNvGrpSpPr/>
          <p:nvPr/>
        </p:nvGrpSpPr>
        <p:grpSpPr>
          <a:xfrm>
            <a:off x="2880216" y="3694622"/>
            <a:ext cx="5848312" cy="2314575"/>
            <a:chOff x="0" y="-370332"/>
            <a:chExt cx="7797749" cy="3086100"/>
          </a:xfrm>
        </p:grpSpPr>
        <p:grpSp>
          <p:nvGrpSpPr>
            <p:cNvPr id="199" name="Google Shape;199;p7"/>
            <p:cNvGrpSpPr/>
            <p:nvPr/>
          </p:nvGrpSpPr>
          <p:grpSpPr>
            <a:xfrm>
              <a:off x="0" y="-370332"/>
              <a:ext cx="7797749" cy="3086100"/>
              <a:chOff x="0" y="-57150"/>
              <a:chExt cx="1203356" cy="476250"/>
            </a:xfrm>
          </p:grpSpPr>
          <p:sp>
            <p:nvSpPr>
              <p:cNvPr id="200" name="Google Shape;200;p7"/>
              <p:cNvSpPr/>
              <p:nvPr/>
            </p:nvSpPr>
            <p:spPr>
              <a:xfrm>
                <a:off x="0" y="0"/>
                <a:ext cx="1203356" cy="419100"/>
              </a:xfrm>
              <a:custGeom>
                <a:rect b="b" l="l" r="r" t="t"/>
                <a:pathLst>
                  <a:path extrusionOk="0" h="419100" w="1203356">
                    <a:moveTo>
                      <a:pt x="25855" y="0"/>
                    </a:moveTo>
                    <a:lnTo>
                      <a:pt x="1177501" y="0"/>
                    </a:lnTo>
                    <a:cubicBezTo>
                      <a:pt x="1191781" y="0"/>
                      <a:pt x="1203356" y="11576"/>
                      <a:pt x="1203356" y="25855"/>
                    </a:cubicBezTo>
                    <a:lnTo>
                      <a:pt x="1203356" y="393245"/>
                    </a:lnTo>
                    <a:cubicBezTo>
                      <a:pt x="1203356" y="400102"/>
                      <a:pt x="1200632" y="406678"/>
                      <a:pt x="1195784" y="411527"/>
                    </a:cubicBezTo>
                    <a:cubicBezTo>
                      <a:pt x="1190935" y="416376"/>
                      <a:pt x="1184358" y="419100"/>
                      <a:pt x="1177501" y="419100"/>
                    </a:cubicBezTo>
                    <a:lnTo>
                      <a:pt x="25855" y="419100"/>
                    </a:lnTo>
                    <a:cubicBezTo>
                      <a:pt x="18998" y="419100"/>
                      <a:pt x="12422" y="416376"/>
                      <a:pt x="7573" y="411527"/>
                    </a:cubicBezTo>
                    <a:cubicBezTo>
                      <a:pt x="2724" y="406678"/>
                      <a:pt x="0" y="400102"/>
                      <a:pt x="0" y="393245"/>
                    </a:cubicBezTo>
                    <a:lnTo>
                      <a:pt x="0" y="25855"/>
                    </a:lnTo>
                    <a:cubicBezTo>
                      <a:pt x="0" y="18998"/>
                      <a:pt x="2724" y="12422"/>
                      <a:pt x="7573" y="7573"/>
                    </a:cubicBezTo>
                    <a:cubicBezTo>
                      <a:pt x="12422" y="2724"/>
                      <a:pt x="18998" y="0"/>
                      <a:pt x="25855" y="0"/>
                    </a:cubicBezTo>
                    <a:close/>
                  </a:path>
                </a:pathLst>
              </a:custGeom>
              <a:solidFill>
                <a:srgbClr val="5271FF">
                  <a:alpha val="2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7"/>
              <p:cNvSpPr txBox="1"/>
              <p:nvPr/>
            </p:nvSpPr>
            <p:spPr>
              <a:xfrm>
                <a:off x="0" y="-57150"/>
                <a:ext cx="1203356" cy="4762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2" name="Google Shape;202;p7"/>
            <p:cNvSpPr txBox="1"/>
            <p:nvPr/>
          </p:nvSpPr>
          <p:spPr>
            <a:xfrm>
              <a:off x="169584" y="184292"/>
              <a:ext cx="7458581" cy="2338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1. Consolidación Tecnológica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Completar dashboard médico e integración total con backend Flask.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Gestión de archivos, citas, exámenes, chat y comunicación bidireccional.</a:t>
              </a:r>
              <a:endParaRPr/>
            </a:p>
          </p:txBody>
        </p:sp>
      </p:grpSp>
      <p:grpSp>
        <p:nvGrpSpPr>
          <p:cNvPr id="203" name="Google Shape;203;p7"/>
          <p:cNvGrpSpPr/>
          <p:nvPr/>
        </p:nvGrpSpPr>
        <p:grpSpPr>
          <a:xfrm>
            <a:off x="6403375" y="8418871"/>
            <a:ext cx="5735237" cy="2281889"/>
            <a:chOff x="0" y="-370332"/>
            <a:chExt cx="7646983" cy="3042518"/>
          </a:xfrm>
        </p:grpSpPr>
        <p:grpSp>
          <p:nvGrpSpPr>
            <p:cNvPr id="204" name="Google Shape;204;p7"/>
            <p:cNvGrpSpPr/>
            <p:nvPr/>
          </p:nvGrpSpPr>
          <p:grpSpPr>
            <a:xfrm>
              <a:off x="0" y="-370332"/>
              <a:ext cx="7646983" cy="3042518"/>
              <a:chOff x="0" y="-57150"/>
              <a:chExt cx="1180090" cy="469524"/>
            </a:xfrm>
          </p:grpSpPr>
          <p:sp>
            <p:nvSpPr>
              <p:cNvPr id="205" name="Google Shape;205;p7"/>
              <p:cNvSpPr/>
              <p:nvPr/>
            </p:nvSpPr>
            <p:spPr>
              <a:xfrm>
                <a:off x="0" y="0"/>
                <a:ext cx="1180090" cy="412374"/>
              </a:xfrm>
              <a:custGeom>
                <a:rect b="b" l="l" r="r" t="t"/>
                <a:pathLst>
                  <a:path extrusionOk="0" h="412374" w="1180090">
                    <a:moveTo>
                      <a:pt x="26365" y="0"/>
                    </a:moveTo>
                    <a:lnTo>
                      <a:pt x="1153725" y="0"/>
                    </a:lnTo>
                    <a:cubicBezTo>
                      <a:pt x="1160717" y="0"/>
                      <a:pt x="1167424" y="2778"/>
                      <a:pt x="1172368" y="7722"/>
                    </a:cubicBezTo>
                    <a:cubicBezTo>
                      <a:pt x="1177312" y="12667"/>
                      <a:pt x="1180090" y="19373"/>
                      <a:pt x="1180090" y="26365"/>
                    </a:cubicBezTo>
                    <a:lnTo>
                      <a:pt x="1180090" y="386009"/>
                    </a:lnTo>
                    <a:cubicBezTo>
                      <a:pt x="1180090" y="393002"/>
                      <a:pt x="1177312" y="399708"/>
                      <a:pt x="1172368" y="404652"/>
                    </a:cubicBezTo>
                    <a:cubicBezTo>
                      <a:pt x="1167424" y="409597"/>
                      <a:pt x="1160717" y="412374"/>
                      <a:pt x="1153725" y="412374"/>
                    </a:cubicBezTo>
                    <a:lnTo>
                      <a:pt x="26365" y="412374"/>
                    </a:lnTo>
                    <a:cubicBezTo>
                      <a:pt x="19373" y="412374"/>
                      <a:pt x="12667" y="409597"/>
                      <a:pt x="7722" y="404652"/>
                    </a:cubicBezTo>
                    <a:cubicBezTo>
                      <a:pt x="2778" y="399708"/>
                      <a:pt x="0" y="393002"/>
                      <a:pt x="0" y="386009"/>
                    </a:cubicBezTo>
                    <a:lnTo>
                      <a:pt x="0" y="26365"/>
                    </a:lnTo>
                    <a:cubicBezTo>
                      <a:pt x="0" y="19373"/>
                      <a:pt x="2778" y="12667"/>
                      <a:pt x="7722" y="7722"/>
                    </a:cubicBezTo>
                    <a:cubicBezTo>
                      <a:pt x="12667" y="2778"/>
                      <a:pt x="19373" y="0"/>
                      <a:pt x="26365" y="0"/>
                    </a:cubicBezTo>
                    <a:close/>
                  </a:path>
                </a:pathLst>
              </a:custGeom>
              <a:solidFill>
                <a:srgbClr val="5271FF">
                  <a:alpha val="28235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7"/>
              <p:cNvSpPr txBox="1"/>
              <p:nvPr/>
            </p:nvSpPr>
            <p:spPr>
              <a:xfrm>
                <a:off x="0" y="-57150"/>
                <a:ext cx="1180090" cy="4695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944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7" name="Google Shape;207;p7"/>
            <p:cNvSpPr txBox="1"/>
            <p:nvPr/>
          </p:nvSpPr>
          <p:spPr>
            <a:xfrm>
              <a:off x="438112" y="159851"/>
              <a:ext cx="6941344" cy="233891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5. Integración Biométrica Futura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APIs para smartwatch y dispositivos médicos.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Procesamiento en tiempo real.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Detección de anomalías y alertas clínicas.</a:t>
              </a:r>
              <a:endParaRPr/>
            </a:p>
            <a:p>
              <a:pPr indent="0" lvl="0" marL="0" marR="0" rtl="0" algn="just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000" u="none" cap="none" strike="noStrike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Dashboard de monitoreo continuo.</a:t>
              </a:r>
              <a:endParaRPr/>
            </a:p>
          </p:txBody>
        </p:sp>
      </p:grpSp>
      <p:sp>
        <p:nvSpPr>
          <p:cNvPr id="208" name="Google Shape;208;p7"/>
          <p:cNvSpPr/>
          <p:nvPr/>
        </p:nvSpPr>
        <p:spPr>
          <a:xfrm>
            <a:off x="16258514" y="4279889"/>
            <a:ext cx="1219410" cy="1491633"/>
          </a:xfrm>
          <a:custGeom>
            <a:rect b="b" l="l" r="r" t="t"/>
            <a:pathLst>
              <a:path extrusionOk="0" h="1491633" w="1219410">
                <a:moveTo>
                  <a:pt x="0" y="0"/>
                </a:moveTo>
                <a:lnTo>
                  <a:pt x="1219410" y="0"/>
                </a:lnTo>
                <a:lnTo>
                  <a:pt x="1219410" y="1491633"/>
                </a:lnTo>
                <a:lnTo>
                  <a:pt x="0" y="1491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9" name="Google Shape;209;p7"/>
          <p:cNvSpPr/>
          <p:nvPr/>
        </p:nvSpPr>
        <p:spPr>
          <a:xfrm>
            <a:off x="685876" y="4210047"/>
            <a:ext cx="1522438" cy="1561475"/>
          </a:xfrm>
          <a:custGeom>
            <a:rect b="b" l="l" r="r" t="t"/>
            <a:pathLst>
              <a:path extrusionOk="0" h="1561475" w="1522438">
                <a:moveTo>
                  <a:pt x="0" y="0"/>
                </a:moveTo>
                <a:lnTo>
                  <a:pt x="1522438" y="0"/>
                </a:lnTo>
                <a:lnTo>
                  <a:pt x="1522438" y="1561475"/>
                </a:lnTo>
                <a:lnTo>
                  <a:pt x="0" y="156147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0" name="Google Shape;210;p7"/>
          <p:cNvSpPr/>
          <p:nvPr/>
        </p:nvSpPr>
        <p:spPr>
          <a:xfrm>
            <a:off x="550059" y="6447797"/>
            <a:ext cx="1794071" cy="1794071"/>
          </a:xfrm>
          <a:custGeom>
            <a:rect b="b" l="l" r="r" t="t"/>
            <a:pathLst>
              <a:path extrusionOk="0" h="1794071" w="1794071">
                <a:moveTo>
                  <a:pt x="0" y="0"/>
                </a:moveTo>
                <a:lnTo>
                  <a:pt x="1794071" y="0"/>
                </a:lnTo>
                <a:lnTo>
                  <a:pt x="1794071" y="1794071"/>
                </a:lnTo>
                <a:lnTo>
                  <a:pt x="0" y="1794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7"/>
          <p:cNvSpPr/>
          <p:nvPr/>
        </p:nvSpPr>
        <p:spPr>
          <a:xfrm>
            <a:off x="15784115" y="6629363"/>
            <a:ext cx="1885462" cy="1447092"/>
          </a:xfrm>
          <a:custGeom>
            <a:rect b="b" l="l" r="r" t="t"/>
            <a:pathLst>
              <a:path extrusionOk="0" h="1447092" w="1885462">
                <a:moveTo>
                  <a:pt x="0" y="0"/>
                </a:moveTo>
                <a:lnTo>
                  <a:pt x="1885462" y="0"/>
                </a:lnTo>
                <a:lnTo>
                  <a:pt x="1885462" y="1447092"/>
                </a:lnTo>
                <a:lnTo>
                  <a:pt x="0" y="14470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12" name="Google Shape;212;p7"/>
          <p:cNvGrpSpPr/>
          <p:nvPr/>
        </p:nvGrpSpPr>
        <p:grpSpPr>
          <a:xfrm>
            <a:off x="12782763" y="8679548"/>
            <a:ext cx="2096474" cy="2378977"/>
            <a:chOff x="0" y="0"/>
            <a:chExt cx="2795298" cy="3171970"/>
          </a:xfrm>
        </p:grpSpPr>
        <p:sp>
          <p:nvSpPr>
            <p:cNvPr id="213" name="Google Shape;213;p7"/>
            <p:cNvSpPr/>
            <p:nvPr/>
          </p:nvSpPr>
          <p:spPr>
            <a:xfrm>
              <a:off x="0" y="0"/>
              <a:ext cx="2795298" cy="3171970"/>
            </a:xfrm>
            <a:custGeom>
              <a:rect b="b" l="l" r="r" t="t"/>
              <a:pathLst>
                <a:path extrusionOk="0" h="3171970" w="2795298">
                  <a:moveTo>
                    <a:pt x="0" y="0"/>
                  </a:moveTo>
                  <a:lnTo>
                    <a:pt x="2795298" y="0"/>
                  </a:lnTo>
                  <a:lnTo>
                    <a:pt x="2795298" y="3171970"/>
                  </a:lnTo>
                  <a:lnTo>
                    <a:pt x="0" y="31719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14" name="Google Shape;214;p7"/>
            <p:cNvSpPr/>
            <p:nvPr/>
          </p:nvSpPr>
          <p:spPr>
            <a:xfrm rot="1346295">
              <a:off x="396089" y="977101"/>
              <a:ext cx="902849" cy="696322"/>
            </a:xfrm>
            <a:custGeom>
              <a:rect b="b" l="l" r="r" t="t"/>
              <a:pathLst>
                <a:path extrusionOk="0" h="696322" w="902849">
                  <a:moveTo>
                    <a:pt x="0" y="0"/>
                  </a:moveTo>
                  <a:lnTo>
                    <a:pt x="902848" y="0"/>
                  </a:lnTo>
                  <a:lnTo>
                    <a:pt x="902848" y="696322"/>
                  </a:lnTo>
                  <a:lnTo>
                    <a:pt x="0" y="69632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15" name="Google Shape;215;p7"/>
          <p:cNvSpPr txBox="1"/>
          <p:nvPr/>
        </p:nvSpPr>
        <p:spPr>
          <a:xfrm>
            <a:off x="1028700" y="2254474"/>
            <a:ext cx="10926381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Objetivos especificos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8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221" name="Google Shape;221;p8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22" name="Google Shape;222;p8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3" name="Google Shape;223;p8"/>
          <p:cNvCxnSpPr/>
          <p:nvPr/>
        </p:nvCxnSpPr>
        <p:spPr>
          <a:xfrm>
            <a:off x="514350" y="10725150"/>
            <a:ext cx="172593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4" name="Google Shape;224;p8"/>
          <p:cNvGrpSpPr/>
          <p:nvPr/>
        </p:nvGrpSpPr>
        <p:grpSpPr>
          <a:xfrm>
            <a:off x="8646719" y="2957701"/>
            <a:ext cx="189857" cy="7586474"/>
            <a:chOff x="0" y="-28575"/>
            <a:chExt cx="40107" cy="1602650"/>
          </a:xfrm>
        </p:grpSpPr>
        <p:sp>
          <p:nvSpPr>
            <p:cNvPr id="225" name="Google Shape;225;p8"/>
            <p:cNvSpPr/>
            <p:nvPr/>
          </p:nvSpPr>
          <p:spPr>
            <a:xfrm>
              <a:off x="0" y="0"/>
              <a:ext cx="40107" cy="1574075"/>
            </a:xfrm>
            <a:custGeom>
              <a:rect b="b" l="l" r="r" t="t"/>
              <a:pathLst>
                <a:path extrusionOk="0"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  <a:ln>
              <a:noFill/>
            </a:ln>
          </p:spPr>
        </p:sp>
        <p:sp>
          <p:nvSpPr>
            <p:cNvPr id="226" name="Google Shape;226;p8"/>
            <p:cNvSpPr txBox="1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8"/>
          <p:cNvSpPr/>
          <p:nvPr/>
        </p:nvSpPr>
        <p:spPr>
          <a:xfrm>
            <a:off x="1358826" y="3463688"/>
            <a:ext cx="3562386" cy="2965687"/>
          </a:xfrm>
          <a:custGeom>
            <a:rect b="b" l="l" r="r" t="t"/>
            <a:pathLst>
              <a:path extrusionOk="0" h="2965687" w="3562386">
                <a:moveTo>
                  <a:pt x="0" y="0"/>
                </a:moveTo>
                <a:lnTo>
                  <a:pt x="3562387" y="0"/>
                </a:lnTo>
                <a:lnTo>
                  <a:pt x="3562387" y="2965687"/>
                </a:lnTo>
                <a:lnTo>
                  <a:pt x="0" y="2965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8"/>
          <p:cNvSpPr/>
          <p:nvPr/>
        </p:nvSpPr>
        <p:spPr>
          <a:xfrm>
            <a:off x="5144777" y="5287257"/>
            <a:ext cx="2978067" cy="2978067"/>
          </a:xfrm>
          <a:custGeom>
            <a:rect b="b" l="l" r="r" t="t"/>
            <a:pathLst>
              <a:path extrusionOk="0" h="2978067" w="2978067">
                <a:moveTo>
                  <a:pt x="0" y="0"/>
                </a:moveTo>
                <a:lnTo>
                  <a:pt x="2978067" y="0"/>
                </a:lnTo>
                <a:lnTo>
                  <a:pt x="2978067" y="2978066"/>
                </a:lnTo>
                <a:lnTo>
                  <a:pt x="0" y="29780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8"/>
          <p:cNvSpPr/>
          <p:nvPr/>
        </p:nvSpPr>
        <p:spPr>
          <a:xfrm>
            <a:off x="2049510" y="7368172"/>
            <a:ext cx="2712023" cy="2712023"/>
          </a:xfrm>
          <a:custGeom>
            <a:rect b="b" l="l" r="r" t="t"/>
            <a:pathLst>
              <a:path extrusionOk="0" h="2712023" w="2712023">
                <a:moveTo>
                  <a:pt x="0" y="0"/>
                </a:moveTo>
                <a:lnTo>
                  <a:pt x="2712023" y="0"/>
                </a:lnTo>
                <a:lnTo>
                  <a:pt x="2712023" y="2712023"/>
                </a:lnTo>
                <a:lnTo>
                  <a:pt x="0" y="27120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8"/>
          <p:cNvSpPr txBox="1"/>
          <p:nvPr/>
        </p:nvSpPr>
        <p:spPr>
          <a:xfrm>
            <a:off x="2757071" y="2110070"/>
            <a:ext cx="15016579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Metodología implementada</a:t>
            </a:r>
            <a:endParaRPr/>
          </a:p>
        </p:txBody>
      </p:sp>
      <p:sp>
        <p:nvSpPr>
          <p:cNvPr id="231" name="Google Shape;231;p8"/>
          <p:cNvSpPr txBox="1"/>
          <p:nvPr/>
        </p:nvSpPr>
        <p:spPr>
          <a:xfrm>
            <a:off x="9364940" y="3130120"/>
            <a:ext cx="7894360" cy="7235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Scrum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como metodología principal: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Elegida por su adaptabilidad y control en proyectos de alta complejidad técnica y requisitos de seguridad (ISO 27001).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Por qué </a:t>
            </a:r>
            <a:r>
              <a:rPr b="1" i="0" lang="en-US" sz="23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</a:t>
            </a:r>
            <a:r>
              <a:rPr b="0" i="0" lang="en-US" sz="23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usamos Cascada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 rígido y lineal.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Requiere requisitos totalmente definidos desde el inicio.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 error temprano afecta todo el proyecto.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sirve para proyectos con APIs externas y elementos cambiantes como MedInfo.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Por qué </a:t>
            </a:r>
            <a:r>
              <a:rPr b="1" i="0" lang="en-US" sz="23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</a:t>
            </a:r>
            <a:r>
              <a:rPr b="0" i="0" lang="en-US" sz="23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usamos Kanban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tiene ciclos de tiempo fijo.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Bueno para mantenimiento, no para desarrollo con plazos académicos.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Scrum permite entregas parciales cada 2 semanas, asegurando avance constante.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9"/>
          <p:cNvGrpSpPr/>
          <p:nvPr/>
        </p:nvGrpSpPr>
        <p:grpSpPr>
          <a:xfrm>
            <a:off x="514350" y="1583234"/>
            <a:ext cx="17259300" cy="9475291"/>
            <a:chOff x="0" y="-57150"/>
            <a:chExt cx="4545659" cy="2495550"/>
          </a:xfrm>
        </p:grpSpPr>
        <p:sp>
          <p:nvSpPr>
            <p:cNvPr id="237" name="Google Shape;237;p9"/>
            <p:cNvSpPr/>
            <p:nvPr/>
          </p:nvSpPr>
          <p:spPr>
            <a:xfrm>
              <a:off x="0" y="0"/>
              <a:ext cx="4545659" cy="2438400"/>
            </a:xfrm>
            <a:custGeom>
              <a:rect b="b" l="l" r="r" t="t"/>
              <a:pathLst>
                <a:path extrusionOk="0"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  <a:ln>
              <a:noFill/>
            </a:ln>
          </p:spPr>
        </p:sp>
        <p:sp>
          <p:nvSpPr>
            <p:cNvPr id="238" name="Google Shape;238;p9"/>
            <p:cNvSpPr txBox="1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39" name="Google Shape;239;p9"/>
          <p:cNvCxnSpPr/>
          <p:nvPr/>
        </p:nvCxnSpPr>
        <p:spPr>
          <a:xfrm>
            <a:off x="514350" y="10267440"/>
            <a:ext cx="17259300" cy="0"/>
          </a:xfrm>
          <a:prstGeom prst="straightConnector1">
            <a:avLst/>
          </a:prstGeom>
          <a:noFill/>
          <a:ln cap="flat" cmpd="sng" w="3810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0" name="Google Shape;240;p9"/>
          <p:cNvSpPr/>
          <p:nvPr/>
        </p:nvSpPr>
        <p:spPr>
          <a:xfrm rot="786927">
            <a:off x="8536989" y="4183927"/>
            <a:ext cx="2308926" cy="2308926"/>
          </a:xfrm>
          <a:custGeom>
            <a:rect b="b" l="l" r="r" t="t"/>
            <a:pathLst>
              <a:path extrusionOk="0" h="2308926" w="2308926">
                <a:moveTo>
                  <a:pt x="0" y="0"/>
                </a:moveTo>
                <a:lnTo>
                  <a:pt x="2308926" y="0"/>
                </a:lnTo>
                <a:lnTo>
                  <a:pt x="2308926" y="2308927"/>
                </a:lnTo>
                <a:lnTo>
                  <a:pt x="0" y="23089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9"/>
          <p:cNvSpPr/>
          <p:nvPr/>
        </p:nvSpPr>
        <p:spPr>
          <a:xfrm>
            <a:off x="11611165" y="1601814"/>
            <a:ext cx="3562386" cy="2965687"/>
          </a:xfrm>
          <a:custGeom>
            <a:rect b="b" l="l" r="r" t="t"/>
            <a:pathLst>
              <a:path extrusionOk="0" h="2965687" w="3562386">
                <a:moveTo>
                  <a:pt x="0" y="0"/>
                </a:moveTo>
                <a:lnTo>
                  <a:pt x="3562386" y="0"/>
                </a:lnTo>
                <a:lnTo>
                  <a:pt x="3562386" y="2965687"/>
                </a:lnTo>
                <a:lnTo>
                  <a:pt x="0" y="29656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9"/>
          <p:cNvSpPr txBox="1"/>
          <p:nvPr/>
        </p:nvSpPr>
        <p:spPr>
          <a:xfrm>
            <a:off x="1028700" y="2148485"/>
            <a:ext cx="15016579" cy="82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Metodología implementada</a:t>
            </a:r>
            <a:endParaRPr/>
          </a:p>
        </p:txBody>
      </p:sp>
      <p:sp>
        <p:nvSpPr>
          <p:cNvPr id="243" name="Google Shape;243;p9"/>
          <p:cNvSpPr txBox="1"/>
          <p:nvPr/>
        </p:nvSpPr>
        <p:spPr>
          <a:xfrm>
            <a:off x="11425383" y="4906819"/>
            <a:ext cx="5344849" cy="199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Sprint 2 – Integraciones y Modelado: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Modelos E–R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Integración Angular ↔ Flask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Corrección de CORS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Pruebas iniciales de login/registro</a:t>
            </a:r>
            <a:endParaRPr/>
          </a:p>
        </p:txBody>
      </p:sp>
      <p:sp>
        <p:nvSpPr>
          <p:cNvPr id="244" name="Google Shape;244;p9"/>
          <p:cNvSpPr txBox="1"/>
          <p:nvPr/>
        </p:nvSpPr>
        <p:spPr>
          <a:xfrm>
            <a:off x="11749374" y="7984152"/>
            <a:ext cx="4696867" cy="1998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Beneficios obtenidos: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Adaptación rápida ante cambios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Menor riesgo técnico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Entregables constantes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Control de calidad continuo</a:t>
            </a:r>
            <a:endParaRPr/>
          </a:p>
        </p:txBody>
      </p:sp>
      <p:sp>
        <p:nvSpPr>
          <p:cNvPr id="245" name="Google Shape;245;p9"/>
          <p:cNvSpPr txBox="1"/>
          <p:nvPr/>
        </p:nvSpPr>
        <p:spPr>
          <a:xfrm>
            <a:off x="1299158" y="3739461"/>
            <a:ext cx="6470600" cy="1598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en-US" sz="23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 1 – Infraestructura Base: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Azure Database for PostgreSQL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 Flask configurado</a:t>
            </a:r>
            <a:endParaRPr/>
          </a:p>
          <a:p>
            <a:pPr indent="-248286" lvl="1" marL="49657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Middleware de seguridad y autenticación JWT</a:t>
            </a:r>
            <a:endParaRPr/>
          </a:p>
        </p:txBody>
      </p:sp>
      <p:sp>
        <p:nvSpPr>
          <p:cNvPr id="246" name="Google Shape;246;p9"/>
          <p:cNvSpPr txBox="1"/>
          <p:nvPr/>
        </p:nvSpPr>
        <p:spPr>
          <a:xfrm>
            <a:off x="1299158" y="6413162"/>
            <a:ext cx="8800060" cy="3199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Ciclo Scrum aplicado:</a:t>
            </a:r>
            <a:endParaRPr/>
          </a:p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Sprint Planning: Selección y estimación del backlog.</a:t>
            </a:r>
            <a:endParaRPr/>
          </a:p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Daily Scrum: Reunión de 15 min para sincronizar y resolver bloqueos.</a:t>
            </a:r>
            <a:endParaRPr/>
          </a:p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Sprint Review: Validación del incremento funcional (ej: Auth JWT).</a:t>
            </a:r>
            <a:endParaRPr/>
          </a:p>
          <a:p>
            <a:pPr indent="-248284" lvl="1" marL="49657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Retrospectiva: Mejoras técnicas para el siguiente Sprint.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